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710" r:id="rId5"/>
  </p:sldMasterIdLst>
  <p:notesMasterIdLst>
    <p:notesMasterId r:id="rId104"/>
  </p:notesMasterIdLst>
  <p:sldIdLst>
    <p:sldId id="408" r:id="rId6"/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72" r:id="rId15"/>
    <p:sldId id="270" r:id="rId16"/>
    <p:sldId id="264" r:id="rId17"/>
    <p:sldId id="265" r:id="rId18"/>
    <p:sldId id="266" r:id="rId19"/>
    <p:sldId id="267" r:id="rId20"/>
    <p:sldId id="268" r:id="rId21"/>
    <p:sldId id="271" r:id="rId22"/>
    <p:sldId id="273" r:id="rId23"/>
    <p:sldId id="269" r:id="rId24"/>
    <p:sldId id="279" r:id="rId25"/>
    <p:sldId id="280" r:id="rId26"/>
    <p:sldId id="278" r:id="rId27"/>
    <p:sldId id="277" r:id="rId28"/>
    <p:sldId id="276" r:id="rId29"/>
    <p:sldId id="275" r:id="rId30"/>
    <p:sldId id="287" r:id="rId31"/>
    <p:sldId id="288" r:id="rId32"/>
    <p:sldId id="289" r:id="rId33"/>
    <p:sldId id="290" r:id="rId34"/>
    <p:sldId id="281" r:id="rId35"/>
    <p:sldId id="282" r:id="rId36"/>
    <p:sldId id="283" r:id="rId37"/>
    <p:sldId id="296" r:id="rId38"/>
    <p:sldId id="291" r:id="rId39"/>
    <p:sldId id="284" r:id="rId40"/>
    <p:sldId id="315" r:id="rId41"/>
    <p:sldId id="285" r:id="rId42"/>
    <p:sldId id="297" r:id="rId43"/>
    <p:sldId id="298" r:id="rId44"/>
    <p:sldId id="295" r:id="rId45"/>
    <p:sldId id="299" r:id="rId46"/>
    <p:sldId id="300" r:id="rId47"/>
    <p:sldId id="292" r:id="rId48"/>
    <p:sldId id="314" r:id="rId49"/>
    <p:sldId id="402" r:id="rId50"/>
    <p:sldId id="403" r:id="rId51"/>
    <p:sldId id="301" r:id="rId52"/>
    <p:sldId id="294" r:id="rId53"/>
    <p:sldId id="293" r:id="rId54"/>
    <p:sldId id="302" r:id="rId55"/>
    <p:sldId id="307" r:id="rId56"/>
    <p:sldId id="313" r:id="rId57"/>
    <p:sldId id="308" r:id="rId58"/>
    <p:sldId id="286" r:id="rId59"/>
    <p:sldId id="309" r:id="rId60"/>
    <p:sldId id="310" r:id="rId61"/>
    <p:sldId id="304" r:id="rId62"/>
    <p:sldId id="305" r:id="rId63"/>
    <p:sldId id="312" r:id="rId64"/>
    <p:sldId id="311" r:id="rId65"/>
    <p:sldId id="303" r:id="rId66"/>
    <p:sldId id="321" r:id="rId67"/>
    <p:sldId id="316" r:id="rId68"/>
    <p:sldId id="306" r:id="rId69"/>
    <p:sldId id="318" r:id="rId70"/>
    <p:sldId id="317" r:id="rId71"/>
    <p:sldId id="326" r:id="rId72"/>
    <p:sldId id="322" r:id="rId73"/>
    <p:sldId id="319" r:id="rId74"/>
    <p:sldId id="329" r:id="rId75"/>
    <p:sldId id="328" r:id="rId76"/>
    <p:sldId id="404" r:id="rId77"/>
    <p:sldId id="327" r:id="rId78"/>
    <p:sldId id="330" r:id="rId79"/>
    <p:sldId id="325" r:id="rId80"/>
    <p:sldId id="324" r:id="rId81"/>
    <p:sldId id="334" r:id="rId82"/>
    <p:sldId id="333" r:id="rId83"/>
    <p:sldId id="339" r:id="rId84"/>
    <p:sldId id="338" r:id="rId85"/>
    <p:sldId id="337" r:id="rId86"/>
    <p:sldId id="336" r:id="rId87"/>
    <p:sldId id="335" r:id="rId88"/>
    <p:sldId id="332" r:id="rId89"/>
    <p:sldId id="331" r:id="rId90"/>
    <p:sldId id="340" r:id="rId91"/>
    <p:sldId id="344" r:id="rId92"/>
    <p:sldId id="343" r:id="rId93"/>
    <p:sldId id="342" r:id="rId94"/>
    <p:sldId id="341" r:id="rId95"/>
    <p:sldId id="350" r:id="rId96"/>
    <p:sldId id="348" r:id="rId97"/>
    <p:sldId id="409" r:id="rId98"/>
    <p:sldId id="410" r:id="rId99"/>
    <p:sldId id="405" r:id="rId100"/>
    <p:sldId id="349" r:id="rId101"/>
    <p:sldId id="323" r:id="rId102"/>
    <p:sldId id="406" r:id="rId10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E0B4"/>
    <a:srgbClr val="AEC9E8"/>
    <a:srgbClr val="41719C"/>
    <a:srgbClr val="BDD7EE"/>
    <a:srgbClr val="DEEBF7"/>
    <a:srgbClr val="3F6D51"/>
    <a:srgbClr val="E2F0D9"/>
    <a:srgbClr val="F3D1D1"/>
    <a:srgbClr val="8FAADC"/>
    <a:srgbClr val="E2EF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48" d="100"/>
          <a:sy n="48" d="100"/>
        </p:scale>
        <p:origin x="48" y="9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84" Type="http://schemas.openxmlformats.org/officeDocument/2006/relationships/slide" Target="slides/slide79.xml"/><Relationship Id="rId89" Type="http://schemas.openxmlformats.org/officeDocument/2006/relationships/slide" Target="slides/slide84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slide" Target="slides/slide8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07" Type="http://schemas.openxmlformats.org/officeDocument/2006/relationships/theme" Target="theme/them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87" Type="http://schemas.openxmlformats.org/officeDocument/2006/relationships/slide" Target="slides/slide82.xml"/><Relationship Id="rId102" Type="http://schemas.openxmlformats.org/officeDocument/2006/relationships/slide" Target="slides/slide97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90" Type="http://schemas.openxmlformats.org/officeDocument/2006/relationships/slide" Target="slides/slide85.xml"/><Relationship Id="rId95" Type="http://schemas.openxmlformats.org/officeDocument/2006/relationships/slide" Target="slides/slide90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slide" Target="slides/slide72.xml"/><Relationship Id="rId100" Type="http://schemas.openxmlformats.org/officeDocument/2006/relationships/slide" Target="slides/slide95.xml"/><Relationship Id="rId105" Type="http://schemas.openxmlformats.org/officeDocument/2006/relationships/presProps" Target="presProp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slide" Target="slides/slide75.xml"/><Relationship Id="rId85" Type="http://schemas.openxmlformats.org/officeDocument/2006/relationships/slide" Target="slides/slide80.xml"/><Relationship Id="rId93" Type="http://schemas.openxmlformats.org/officeDocument/2006/relationships/slide" Target="slides/slide88.xml"/><Relationship Id="rId98" Type="http://schemas.openxmlformats.org/officeDocument/2006/relationships/slide" Target="slides/slide9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103" Type="http://schemas.openxmlformats.org/officeDocument/2006/relationships/slide" Target="slides/slide98.xml"/><Relationship Id="rId108" Type="http://schemas.openxmlformats.org/officeDocument/2006/relationships/tableStyles" Target="tableStyles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slide" Target="slides/slide78.xml"/><Relationship Id="rId88" Type="http://schemas.openxmlformats.org/officeDocument/2006/relationships/slide" Target="slides/slide83.xml"/><Relationship Id="rId91" Type="http://schemas.openxmlformats.org/officeDocument/2006/relationships/slide" Target="slides/slide86.xml"/><Relationship Id="rId96" Type="http://schemas.openxmlformats.org/officeDocument/2006/relationships/slide" Target="slides/slide9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6" Type="http://schemas.openxmlformats.org/officeDocument/2006/relationships/viewProps" Target="viewProps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slide" Target="slides/slide81.xml"/><Relationship Id="rId94" Type="http://schemas.openxmlformats.org/officeDocument/2006/relationships/slide" Target="slides/slide89.xml"/><Relationship Id="rId99" Type="http://schemas.openxmlformats.org/officeDocument/2006/relationships/slide" Target="slides/slide94.xml"/><Relationship Id="rId101" Type="http://schemas.openxmlformats.org/officeDocument/2006/relationships/slide" Target="slides/slide9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97" Type="http://schemas.openxmlformats.org/officeDocument/2006/relationships/slide" Target="slides/slide92.xml"/><Relationship Id="rId10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2CD55D-9297-4940-90D2-3D4BE6045F63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76EAAE-2EB0-4B4B-A0E5-720CBB79A1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203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 dirty="0" err="1" smtClean="0"/>
              <a:t>Teks</a:t>
            </a:r>
            <a:r>
              <a:rPr lang="en-US" dirty="0" smtClean="0"/>
              <a:t> </a:t>
            </a:r>
            <a:r>
              <a:rPr lang="en-US" dirty="0" err="1" smtClean="0"/>
              <a:t>warna</a:t>
            </a:r>
            <a:r>
              <a:rPr lang="en-US" dirty="0" smtClean="0"/>
              <a:t> “</a:t>
            </a:r>
            <a:r>
              <a:rPr lang="en-US" sz="1200" b="1" dirty="0" smtClean="0">
                <a:solidFill>
                  <a:srgbClr val="EE1B2C"/>
                </a:solidFill>
                <a:cs typeface="Arial" pitchFamily="34" charset="0"/>
              </a:rPr>
              <a:t>INFOMATIKA</a:t>
            </a:r>
            <a:r>
              <a:rPr lang="en-US" dirty="0" smtClean="0"/>
              <a:t>” </a:t>
            </a:r>
            <a:r>
              <a:rPr lang="en-US" dirty="0" err="1" smtClean="0"/>
              <a:t>diubah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sesuai</a:t>
            </a:r>
            <a:r>
              <a:rPr lang="en-US" baseline="0" dirty="0" smtClean="0"/>
              <a:t> cover </a:t>
            </a:r>
            <a:r>
              <a:rPr lang="en-US" baseline="0" dirty="0" err="1" smtClean="0"/>
              <a:t>dan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tingkat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kelas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1292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23218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39710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06691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91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82587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95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39813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98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5422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09691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54846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21345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34577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29222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29878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33594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89246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3E76B-D8E4-4E44-A3AA-CCC9BBE74D8D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BC3C-6A1D-4B62-AAD2-A7B5A3BEE8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8479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3E76B-D8E4-4E44-A3AA-CCC9BBE74D8D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BC3C-6A1D-4B62-AAD2-A7B5A3BEE8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277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3E76B-D8E4-4E44-A3AA-CCC9BBE74D8D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BC3C-6A1D-4B62-AAD2-A7B5A3BEE8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0466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12872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19603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8391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48656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63271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69628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29702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5174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3E76B-D8E4-4E44-A3AA-CCC9BBE74D8D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BC3C-6A1D-4B62-AAD2-A7B5A3BEE8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5349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97416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68875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05312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34682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2390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0122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03438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530672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505210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6023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3E76B-D8E4-4E44-A3AA-CCC9BBE74D8D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BC3C-6A1D-4B62-AAD2-A7B5A3BEE8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21439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688927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593265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71735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653213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19/08/2022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926382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19/08/2022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802975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19/08/2022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187340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19/08/2022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160433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19/08/2022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552701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19/08/2022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7190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3E76B-D8E4-4E44-A3AA-CCC9BBE74D8D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BC3C-6A1D-4B62-AAD2-A7B5A3BEE8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41440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19/08/2022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022685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19/08/2022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103884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19/08/2022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885811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19/08/2022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908746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19/08/2022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911931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D4569D-05CA-AE62-A5D3-12369FBD9B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466A262-653A-3B40-4558-DE7B2EA144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ED5C08C-0778-BBEC-98F7-5A549F794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A13E-7044-4ED1-8E9A-C3258E397CBB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19/08/2022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43876DA-D140-155D-5659-D545CF1A5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BCF9844-3498-DCE8-06EC-713B9BCBA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3FAB-2D1A-4457-BC6F-3B1AF1D19DA5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33798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A94666E-AC68-40E6-CA3B-5F288DB0EF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58318B1-0A8A-DFDC-F5A4-FDEA9F6A56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D061544-2FF3-49D6-7B6C-697AA458F0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A13E-7044-4ED1-8E9A-C3258E397CBB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19/08/2022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10541BA-FBE1-7BD1-FF36-DEF74A406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28EA71C-394D-3F46-0191-E2B1876DE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3FAB-2D1A-4457-BC6F-3B1AF1D19DA5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95812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0A1F49-D0AC-988F-EA0A-9748AB3CAF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F4BF153-FD2E-E28C-93FB-67A0316DF7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4D86876-EAB4-4F4A-5D39-49D2AC825C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A13E-7044-4ED1-8E9A-C3258E397CBB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19/08/2022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B37B9A2-E979-CEF7-45E1-AF6ABE936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A482207-7FCC-46C0-ECDD-35BA486C1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3FAB-2D1A-4457-BC6F-3B1AF1D19DA5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36469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891718B-89E5-A72E-FCE0-8889877ED2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C380E57-347B-3D0E-12E2-E5DF740819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058DAF3-2F43-6D82-FEF0-11CB2F1AC8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D5CCF47-44DF-7810-F00B-64B456822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A13E-7044-4ED1-8E9A-C3258E397CBB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19/08/2022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38B1ECB1-50EA-3927-49B4-666BC56C50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D78A441-0EE0-464E-1BB0-039A9E7FA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3FAB-2D1A-4457-BC6F-3B1AF1D19DA5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3296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0617F98-3C81-FAB4-1B76-ABD97E7DC3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16F0575-1938-1536-CD6F-77CBB8E771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C73C772-296E-33CA-8692-746CF767D8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5DF13065-A3B5-079D-02C9-724859EC15D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F090EB53-7899-CDCF-58ED-A2E4237ECDF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7FA3FAD0-8725-18D3-1F18-BBDDD6A1F6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A13E-7044-4ED1-8E9A-C3258E397CBB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19/08/2022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B15F3BF9-A202-5251-C64C-AFAE77529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D8A93545-1660-9448-5761-85E7E4890A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3FAB-2D1A-4457-BC6F-3B1AF1D19DA5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073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3E76B-D8E4-4E44-A3AA-CCC9BBE74D8D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BC3C-6A1D-4B62-AAD2-A7B5A3BEE8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04555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67ABA8E-E826-7B08-F795-5CBAC7F45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8C43D3B-4ED0-F051-6140-F94D43D99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A13E-7044-4ED1-8E9A-C3258E397CBB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19/08/2022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96F52225-47FF-E3A7-89B9-955C548BD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C274EFA2-95E5-690B-5913-8B033B11A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3FAB-2D1A-4457-BC6F-3B1AF1D19DA5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68613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D749656A-A66A-B6FE-C4FF-A6FD547E47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A13E-7044-4ED1-8E9A-C3258E397CBB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19/08/2022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F012C03-F3D0-59FD-E38D-D9DFAABFE3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29FF6CA8-F80F-B086-F330-A377CB7BE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3FAB-2D1A-4457-BC6F-3B1AF1D19DA5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04035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C2C5635-8F85-043F-AFE7-1FF5DA7D0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B9C5862-67FE-F9C5-81EC-127E380C71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0142EF8-21EE-2BD5-C38C-53ECB3E3EC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B07D227-A48A-F929-5701-604C0BA39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A13E-7044-4ED1-8E9A-C3258E397CBB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19/08/2022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8656072-DE07-CAEC-51C2-4F45B0B52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6BF2630-F1D4-7CC7-A596-7DF28B889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3FAB-2D1A-4457-BC6F-3B1AF1D19DA5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350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3D0C50D-A7B6-A7C7-500B-ED8B32BE8B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2FD9D035-5042-AEE2-1695-E502079A08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9EAA1594-F298-4CBD-0FD5-E8D185AC29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D1C74FD-9A64-87BE-8E23-510885DBB2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A13E-7044-4ED1-8E9A-C3258E397CBB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19/08/2022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3B57D88-E9DA-950E-5586-5293F713A4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755F130-EA7C-B2A6-54D9-2DCC97BA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3FAB-2D1A-4457-BC6F-3B1AF1D19DA5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74554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9BE1036-BDF7-0949-5F7F-A291B3CB2C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359094C0-C21F-3F71-151D-0F83931192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2C9F202-24D9-F9D2-D8B3-546298556A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A13E-7044-4ED1-8E9A-C3258E397CBB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19/08/2022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968AF28-4058-802D-2D47-B8F602F90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165101-C6AF-1ADB-CBF5-65097669A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3FAB-2D1A-4457-BC6F-3B1AF1D19DA5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8202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E455877B-F605-D462-B26F-6B11E914B3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CD583B4F-D0FF-A06F-DFE6-AA95DCAB6F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159B92E-D282-E821-1F94-78C7F6F33F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A13E-7044-4ED1-8E9A-C3258E397CBB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19/08/2022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E71E694-FF1D-88D5-CF12-5E4658F80C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D9089CE-A94B-9F7E-4DE0-08D556A9D7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3FAB-2D1A-4457-BC6F-3B1AF1D19DA5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34524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9548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3E76B-D8E4-4E44-A3AA-CCC9BBE74D8D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BC3C-6A1D-4B62-AAD2-A7B5A3BEE8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232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3E76B-D8E4-4E44-A3AA-CCC9BBE74D8D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BC3C-6A1D-4B62-AAD2-A7B5A3BEE8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169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3E76B-D8E4-4E44-A3AA-CCC9BBE74D8D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BC3C-6A1D-4B62-AAD2-A7B5A3BEE8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497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3E76B-D8E4-4E44-A3AA-CCC9BBE74D8D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BC3C-6A1D-4B62-AAD2-A7B5A3BEE8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756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53E76B-D8E4-4E44-A3AA-CCC9BBE74D8D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C5BC3C-6A1D-4B62-AAD2-A7B5A3BEE8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827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1943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1412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19/08/2022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8012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038479B8-4F2A-5C5F-9D63-DB31287713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D25F315-9508-FE15-CD19-D0A3F534D8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ABB0CB9-7241-91C6-135B-6D7784B6C8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9A13E-7044-4ED1-8E9A-C3258E397CBB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19/08/2022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161D3D9-2AFF-F8B6-0193-6EF2ADC40F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FCC1B3A-C896-8BFD-04D3-7F78568539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23FAB-2D1A-4457-BC6F-3B1AF1D19DA5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934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5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5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5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5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8"/>
            <a:ext cx="12192000" cy="6857143"/>
          </a:xfrm>
          <a:prstGeom prst="rect">
            <a:avLst/>
          </a:prstGeom>
        </p:spPr>
      </p:pic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3556000" y="2209801"/>
            <a:ext cx="8636000" cy="957620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267" b="1" dirty="0" smtClean="0">
                <a:solidFill>
                  <a:srgbClr val="87A6D9"/>
                </a:solidFill>
                <a:cs typeface="Arial" pitchFamily="34" charset="0"/>
              </a:rPr>
              <a:t>INFORMATIKA</a:t>
            </a:r>
            <a:endParaRPr lang="en-US" sz="4267" b="1" dirty="0">
              <a:solidFill>
                <a:srgbClr val="87A6D9"/>
              </a:solidFill>
              <a:cs typeface="Arial" pitchFamily="34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en-US" sz="2667" dirty="0" err="1">
                <a:solidFill>
                  <a:srgbClr val="595959"/>
                </a:solidFill>
                <a:cs typeface="Arial" pitchFamily="34" charset="0"/>
              </a:rPr>
              <a:t>Rumpun</a:t>
            </a:r>
            <a:r>
              <a:rPr lang="en-US" sz="2667" dirty="0">
                <a:solidFill>
                  <a:srgbClr val="595959"/>
                </a:solidFill>
                <a:cs typeface="Arial" pitchFamily="34" charset="0"/>
              </a:rPr>
              <a:t> </a:t>
            </a:r>
            <a:r>
              <a:rPr lang="en-US" sz="2667" dirty="0" err="1" smtClean="0">
                <a:solidFill>
                  <a:srgbClr val="595959"/>
                </a:solidFill>
                <a:cs typeface="Arial" pitchFamily="34" charset="0"/>
              </a:rPr>
              <a:t>Kesehatan</a:t>
            </a:r>
            <a:r>
              <a:rPr lang="en-US" sz="2667" dirty="0" smtClean="0">
                <a:solidFill>
                  <a:srgbClr val="595959"/>
                </a:solidFill>
                <a:cs typeface="Arial" pitchFamily="34" charset="0"/>
              </a:rPr>
              <a:t> </a:t>
            </a:r>
            <a:r>
              <a:rPr lang="en-US" sz="2667" dirty="0" err="1" smtClean="0">
                <a:solidFill>
                  <a:srgbClr val="595959"/>
                </a:solidFill>
                <a:cs typeface="Arial" pitchFamily="34" charset="0"/>
              </a:rPr>
              <a:t>dan</a:t>
            </a:r>
            <a:r>
              <a:rPr lang="en-US" sz="2667" dirty="0" smtClean="0">
                <a:solidFill>
                  <a:srgbClr val="595959"/>
                </a:solidFill>
                <a:cs typeface="Arial" pitchFamily="34" charset="0"/>
              </a:rPr>
              <a:t> </a:t>
            </a:r>
            <a:r>
              <a:rPr lang="en-US" sz="2667" dirty="0" err="1" smtClean="0">
                <a:solidFill>
                  <a:srgbClr val="595959"/>
                </a:solidFill>
                <a:cs typeface="Arial" pitchFamily="34" charset="0"/>
              </a:rPr>
              <a:t>Pekerjaan</a:t>
            </a:r>
            <a:r>
              <a:rPr lang="en-US" sz="2667" dirty="0" smtClean="0">
                <a:solidFill>
                  <a:srgbClr val="595959"/>
                </a:solidFill>
                <a:cs typeface="Arial" pitchFamily="34" charset="0"/>
              </a:rPr>
              <a:t> </a:t>
            </a:r>
            <a:r>
              <a:rPr lang="en-US" sz="2667" dirty="0" err="1" smtClean="0">
                <a:solidFill>
                  <a:srgbClr val="595959"/>
                </a:solidFill>
                <a:cs typeface="Arial" pitchFamily="34" charset="0"/>
              </a:rPr>
              <a:t>Sosial</a:t>
            </a:r>
            <a:r>
              <a:rPr lang="en-US" sz="2667" dirty="0" smtClean="0">
                <a:solidFill>
                  <a:srgbClr val="595959"/>
                </a:solidFill>
                <a:cs typeface="Arial" pitchFamily="34" charset="0"/>
              </a:rPr>
              <a:t>, </a:t>
            </a:r>
          </a:p>
          <a:p>
            <a:pPr marL="0" indent="0">
              <a:buFont typeface="Arial" pitchFamily="34" charset="0"/>
              <a:buNone/>
            </a:pPr>
            <a:r>
              <a:rPr lang="en-US" sz="2667" dirty="0" err="1" smtClean="0">
                <a:solidFill>
                  <a:srgbClr val="595959"/>
                </a:solidFill>
                <a:cs typeface="Arial" pitchFamily="34" charset="0"/>
              </a:rPr>
              <a:t>Agribisnis</a:t>
            </a:r>
            <a:r>
              <a:rPr lang="en-US" sz="2667" dirty="0" smtClean="0">
                <a:solidFill>
                  <a:srgbClr val="595959"/>
                </a:solidFill>
                <a:cs typeface="Arial" pitchFamily="34" charset="0"/>
              </a:rPr>
              <a:t> </a:t>
            </a:r>
            <a:r>
              <a:rPr lang="en-US" sz="2667" dirty="0" err="1" smtClean="0">
                <a:solidFill>
                  <a:srgbClr val="595959"/>
                </a:solidFill>
                <a:cs typeface="Arial" pitchFamily="34" charset="0"/>
              </a:rPr>
              <a:t>dan</a:t>
            </a:r>
            <a:r>
              <a:rPr lang="en-US" sz="2667" dirty="0" smtClean="0">
                <a:solidFill>
                  <a:srgbClr val="595959"/>
                </a:solidFill>
                <a:cs typeface="Arial" pitchFamily="34" charset="0"/>
              </a:rPr>
              <a:t> </a:t>
            </a:r>
            <a:r>
              <a:rPr lang="en-US" sz="2667" dirty="0" err="1" smtClean="0">
                <a:solidFill>
                  <a:srgbClr val="595959"/>
                </a:solidFill>
                <a:cs typeface="Arial" pitchFamily="34" charset="0"/>
              </a:rPr>
              <a:t>Agroteknologi</a:t>
            </a:r>
            <a:r>
              <a:rPr lang="en-US" sz="2667" dirty="0" smtClean="0">
                <a:solidFill>
                  <a:srgbClr val="595959"/>
                </a:solidFill>
                <a:cs typeface="Arial" pitchFamily="34" charset="0"/>
              </a:rPr>
              <a:t>, </a:t>
            </a:r>
            <a:r>
              <a:rPr lang="en-US" sz="2667" dirty="0" err="1" smtClean="0">
                <a:solidFill>
                  <a:srgbClr val="595959"/>
                </a:solidFill>
                <a:cs typeface="Arial" pitchFamily="34" charset="0"/>
              </a:rPr>
              <a:t>serta</a:t>
            </a:r>
            <a:r>
              <a:rPr lang="en-US" sz="2667" dirty="0" smtClean="0">
                <a:solidFill>
                  <a:srgbClr val="595959"/>
                </a:solidFill>
                <a:cs typeface="Arial" pitchFamily="34" charset="0"/>
              </a:rPr>
              <a:t> </a:t>
            </a:r>
            <a:r>
              <a:rPr lang="en-US" sz="2667" dirty="0" err="1" smtClean="0">
                <a:solidFill>
                  <a:srgbClr val="595959"/>
                </a:solidFill>
                <a:cs typeface="Arial" pitchFamily="34" charset="0"/>
              </a:rPr>
              <a:t>Kemaritiman</a:t>
            </a:r>
            <a:endParaRPr lang="en-US" sz="2667" dirty="0">
              <a:solidFill>
                <a:srgbClr val="595959"/>
              </a:solidFill>
              <a:cs typeface="Arial" pitchFamily="34" charset="0"/>
            </a:endParaRPr>
          </a:p>
        </p:txBody>
      </p:sp>
      <p:cxnSp>
        <p:nvCxnSpPr>
          <p:cNvPr id="9" name="直線コネクタ 9"/>
          <p:cNvCxnSpPr/>
          <p:nvPr/>
        </p:nvCxnSpPr>
        <p:spPr>
          <a:xfrm>
            <a:off x="4775200" y="4140200"/>
            <a:ext cx="6299200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4622907" y="1380474"/>
            <a:ext cx="6765157" cy="625359"/>
          </a:xfrm>
          <a:prstGeom prst="rect">
            <a:avLst/>
          </a:prstGeom>
        </p:spPr>
        <p:txBody>
          <a:bodyPr lIns="91440" tIns="45720" rIns="91440" bIns="4572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176896">
              <a:defRPr/>
            </a:pPr>
            <a:r>
              <a:rPr kumimoji="1" lang="en-US" altLang="ja-JP" sz="4267" b="1" spc="0" dirty="0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4267" b="1" spc="0" dirty="0">
              <a:solidFill>
                <a:prstClr val="black">
                  <a:lumMod val="65000"/>
                  <a:lumOff val="3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97326" y="4297657"/>
            <a:ext cx="3000052" cy="42056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133" b="1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Untuk</a:t>
            </a:r>
            <a:r>
              <a:rPr lang="en-US" sz="2133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 SMK/MAK </a:t>
            </a:r>
            <a:r>
              <a:rPr lang="en-US" sz="2133" b="1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Kelas</a:t>
            </a:r>
            <a:r>
              <a:rPr lang="en-US" sz="2133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 X</a:t>
            </a:r>
            <a:endParaRPr lang="id-ID" sz="2133" b="1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853198" y="1288285"/>
            <a:ext cx="2941036" cy="4064000"/>
            <a:chOff x="385022" y="971550"/>
            <a:chExt cx="2205777" cy="3048000"/>
          </a:xfrm>
        </p:grpSpPr>
        <p:sp>
          <p:nvSpPr>
            <p:cNvPr id="13" name="Cube 12"/>
            <p:cNvSpPr/>
            <p:nvPr/>
          </p:nvSpPr>
          <p:spPr>
            <a:xfrm>
              <a:off x="385022" y="971550"/>
              <a:ext cx="2205777" cy="3048000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prstClr val="white"/>
                </a:solidFill>
              </a:endParaRP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6031" y="1086001"/>
              <a:ext cx="2056833" cy="29097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81701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"/>
                            </p:stCondLst>
                            <p:childTnLst>
                              <p:par>
                                <p:cTn id="2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Silahkan kerjakan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Uji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Kemampuan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Diri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5661279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hp programming html coding cyberspace concept">
            <a:extLst>
              <a:ext uri="{FF2B5EF4-FFF2-40B4-BE49-F238E27FC236}">
                <a16:creationId xmlns="" xmlns:a16="http://schemas.microsoft.com/office/drawing/2014/main" id="{D3D40B05-9ACA-C1E7-0C3C-849CA3455C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" b="19359"/>
          <a:stretch/>
        </p:blipFill>
        <p:spPr bwMode="auto">
          <a:xfrm>
            <a:off x="0" y="0"/>
            <a:ext cx="12192000" cy="660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1" name="Pentagon 10"/>
          <p:cNvSpPr/>
          <p:nvPr/>
        </p:nvSpPr>
        <p:spPr>
          <a:xfrm rot="5400000">
            <a:off x="505374" y="546873"/>
            <a:ext cx="4670066" cy="3576320"/>
          </a:xfrm>
          <a:prstGeom prst="homePlate">
            <a:avLst/>
          </a:prstGeom>
          <a:solidFill>
            <a:srgbClr val="BDD7E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/>
          <p:cNvSpPr/>
          <p:nvPr/>
        </p:nvSpPr>
        <p:spPr>
          <a:xfrm>
            <a:off x="2458621" y="518475"/>
            <a:ext cx="763572" cy="7635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2248" y="1844195"/>
            <a:ext cx="3576320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Struktur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Penulisan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Java</a:t>
            </a:r>
          </a:p>
        </p:txBody>
      </p:sp>
    </p:spTree>
    <p:extLst>
      <p:ext uri="{BB962C8B-B14F-4D97-AF65-F5344CB8AC3E}">
        <p14:creationId xmlns:p14="http://schemas.microsoft.com/office/powerpoint/2010/main" val="1341711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185501"/>
          </a:xfrm>
          <a:prstGeom prst="rect">
            <a:avLst/>
          </a:prstGeom>
          <a:pattFill prst="diagBrick">
            <a:fgClr>
              <a:srgbClr val="E7AFAF"/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506893" y="2507530"/>
            <a:ext cx="9162980" cy="4388177"/>
          </a:xfrm>
          <a:prstGeom prst="roundRect">
            <a:avLst>
              <a:gd name="adj" fmla="val 4375"/>
            </a:avLst>
          </a:prstGeom>
          <a:solidFill>
            <a:srgbClr val="8064A2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06576" y="3013107"/>
            <a:ext cx="816361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Java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merupakan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salah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satu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jenis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high level language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yang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bersifat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open source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keunggulannya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mampu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mengeksekusi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binary code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hasil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kompilasi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file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program dengan JRE (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Java Runtime Environment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),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mendukung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konsep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OOP (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Object Oriented Programming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)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telah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menyediakan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ratusan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API (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Application Programming Interface)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 Untuk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menulis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mengedit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kode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sumber Java dapat menggunakan editor seperti Notepad++, Sublime Text, atau editor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lainnya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 Dapat menggunakan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juga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Java Development IDE untuk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mengintegrasikan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langsung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kode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sumber dengan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hasil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komplikasi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output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program.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7160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412776"/>
            <a:ext cx="12192000" cy="5070479"/>
          </a:xfrm>
          <a:prstGeom prst="rect">
            <a:avLst/>
          </a:prstGeom>
          <a:pattFill prst="diagBrick">
            <a:fgClr>
              <a:srgbClr val="E7AFAF"/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1469524" y="0"/>
            <a:ext cx="9162980" cy="3912124"/>
          </a:xfrm>
          <a:prstGeom prst="roundRect">
            <a:avLst>
              <a:gd name="adj" fmla="val 4157"/>
            </a:avLst>
          </a:prstGeom>
          <a:solidFill>
            <a:srgbClr val="8064A2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06576" y="832677"/>
            <a:ext cx="816361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Konsep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objek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dalam Java dapat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dilihat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pada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benda-benda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ditemukan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kehidupan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sehari-hari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seperti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mobil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motor,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pesawat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objek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sepeda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motor memiliki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ciri-ciri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seperti warna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hitam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kapasitas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mesin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200 cc,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transmisi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manual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dapat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bergerak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maju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Karakteristik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keadaan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objek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tersebut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jika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diterapkan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penulisan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program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dideklarasikan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field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sedangkan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perilaku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pekerjaan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dilakukan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dinyatakan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bentuk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method-method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547792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19971" y="665653"/>
            <a:ext cx="9336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Dalam program Java juga dikenal bagian-bagian berikut.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253818" y="1831913"/>
            <a:ext cx="3120220" cy="958422"/>
            <a:chOff x="1253817" y="1530254"/>
            <a:chExt cx="3821423" cy="1280885"/>
          </a:xfrm>
        </p:grpSpPr>
        <p:sp>
          <p:nvSpPr>
            <p:cNvPr id="8" name="Google Shape;5637;p47">
              <a:extLst>
                <a:ext uri="{FF2B5EF4-FFF2-40B4-BE49-F238E27FC236}">
                  <a16:creationId xmlns="" xmlns:a16="http://schemas.microsoft.com/office/drawing/2014/main" id="{2FB625E7-266F-C4C9-035F-4E632C454FD1}"/>
                </a:ext>
              </a:extLst>
            </p:cNvPr>
            <p:cNvSpPr/>
            <p:nvPr/>
          </p:nvSpPr>
          <p:spPr>
            <a:xfrm rot="10800000">
              <a:off x="1253817" y="1530254"/>
              <a:ext cx="3785469" cy="1191304"/>
            </a:xfrm>
            <a:custGeom>
              <a:avLst/>
              <a:gdLst/>
              <a:ahLst/>
              <a:cxnLst/>
              <a:rect l="l" t="t" r="r" b="b"/>
              <a:pathLst>
                <a:path w="7810" h="6271" extrusionOk="0">
                  <a:moveTo>
                    <a:pt x="3540" y="1"/>
                  </a:moveTo>
                  <a:cubicBezTo>
                    <a:pt x="3370" y="1"/>
                    <a:pt x="3198" y="20"/>
                    <a:pt x="3024" y="61"/>
                  </a:cubicBezTo>
                  <a:cubicBezTo>
                    <a:pt x="2755" y="123"/>
                    <a:pt x="2465" y="248"/>
                    <a:pt x="2175" y="434"/>
                  </a:cubicBezTo>
                  <a:cubicBezTo>
                    <a:pt x="725" y="1408"/>
                    <a:pt x="0" y="2961"/>
                    <a:pt x="1119" y="4494"/>
                  </a:cubicBezTo>
                  <a:cubicBezTo>
                    <a:pt x="1772" y="5436"/>
                    <a:pt x="2568" y="6270"/>
                    <a:pt x="3738" y="6270"/>
                  </a:cubicBezTo>
                  <a:cubicBezTo>
                    <a:pt x="3829" y="6270"/>
                    <a:pt x="3923" y="6265"/>
                    <a:pt x="4019" y="6255"/>
                  </a:cubicBezTo>
                  <a:cubicBezTo>
                    <a:pt x="5075" y="6130"/>
                    <a:pt x="6649" y="5136"/>
                    <a:pt x="7229" y="4121"/>
                  </a:cubicBezTo>
                  <a:cubicBezTo>
                    <a:pt x="7809" y="3065"/>
                    <a:pt x="7229" y="2505"/>
                    <a:pt x="6484" y="1718"/>
                  </a:cubicBezTo>
                  <a:cubicBezTo>
                    <a:pt x="5658" y="821"/>
                    <a:pt x="4645" y="1"/>
                    <a:pt x="3540" y="1"/>
                  </a:cubicBezTo>
                  <a:close/>
                </a:path>
              </a:pathLst>
            </a:custGeom>
            <a:noFill/>
            <a:ln w="38100">
              <a:solidFill>
                <a:srgbClr val="4BACC6">
                  <a:lumMod val="75000"/>
                </a:srgbClr>
              </a:solidFill>
              <a:prstDash val="sys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9" name="Google Shape;5637;p47">
              <a:extLst>
                <a:ext uri="{FF2B5EF4-FFF2-40B4-BE49-F238E27FC236}">
                  <a16:creationId xmlns="" xmlns:a16="http://schemas.microsoft.com/office/drawing/2014/main" id="{2FB625E7-266F-C4C9-035F-4E632C454FD1}"/>
                </a:ext>
              </a:extLst>
            </p:cNvPr>
            <p:cNvSpPr/>
            <p:nvPr/>
          </p:nvSpPr>
          <p:spPr>
            <a:xfrm rot="10800000">
              <a:off x="1419971" y="1660810"/>
              <a:ext cx="3655269" cy="1150329"/>
            </a:xfrm>
            <a:custGeom>
              <a:avLst/>
              <a:gdLst/>
              <a:ahLst/>
              <a:cxnLst/>
              <a:rect l="l" t="t" r="r" b="b"/>
              <a:pathLst>
                <a:path w="7810" h="6271" extrusionOk="0">
                  <a:moveTo>
                    <a:pt x="3540" y="1"/>
                  </a:moveTo>
                  <a:cubicBezTo>
                    <a:pt x="3370" y="1"/>
                    <a:pt x="3198" y="20"/>
                    <a:pt x="3024" y="61"/>
                  </a:cubicBezTo>
                  <a:cubicBezTo>
                    <a:pt x="2755" y="123"/>
                    <a:pt x="2465" y="248"/>
                    <a:pt x="2175" y="434"/>
                  </a:cubicBezTo>
                  <a:cubicBezTo>
                    <a:pt x="725" y="1408"/>
                    <a:pt x="0" y="2961"/>
                    <a:pt x="1119" y="4494"/>
                  </a:cubicBezTo>
                  <a:cubicBezTo>
                    <a:pt x="1772" y="5436"/>
                    <a:pt x="2568" y="6270"/>
                    <a:pt x="3738" y="6270"/>
                  </a:cubicBezTo>
                  <a:cubicBezTo>
                    <a:pt x="3829" y="6270"/>
                    <a:pt x="3923" y="6265"/>
                    <a:pt x="4019" y="6255"/>
                  </a:cubicBezTo>
                  <a:cubicBezTo>
                    <a:pt x="5075" y="6130"/>
                    <a:pt x="6649" y="5136"/>
                    <a:pt x="7229" y="4121"/>
                  </a:cubicBezTo>
                  <a:cubicBezTo>
                    <a:pt x="7809" y="3065"/>
                    <a:pt x="7229" y="2505"/>
                    <a:pt x="6484" y="1718"/>
                  </a:cubicBezTo>
                  <a:cubicBezTo>
                    <a:pt x="5658" y="821"/>
                    <a:pt x="4645" y="1"/>
                    <a:pt x="3540" y="1"/>
                  </a:cubicBezTo>
                  <a:close/>
                </a:path>
              </a:pathLst>
            </a:custGeom>
            <a:solidFill>
              <a:srgbClr val="4BACC6">
                <a:lumMod val="60000"/>
                <a:lumOff val="4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164622" y="1890492"/>
              <a:ext cx="2332112" cy="6169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i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Class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1321650" y="3973368"/>
            <a:ext cx="3120220" cy="958422"/>
            <a:chOff x="1253817" y="1530254"/>
            <a:chExt cx="3821423" cy="1280885"/>
          </a:xfrm>
        </p:grpSpPr>
        <p:sp>
          <p:nvSpPr>
            <p:cNvPr id="12" name="Google Shape;5637;p47">
              <a:extLst>
                <a:ext uri="{FF2B5EF4-FFF2-40B4-BE49-F238E27FC236}">
                  <a16:creationId xmlns="" xmlns:a16="http://schemas.microsoft.com/office/drawing/2014/main" id="{2FB625E7-266F-C4C9-035F-4E632C454FD1}"/>
                </a:ext>
              </a:extLst>
            </p:cNvPr>
            <p:cNvSpPr/>
            <p:nvPr/>
          </p:nvSpPr>
          <p:spPr>
            <a:xfrm rot="10800000">
              <a:off x="1253817" y="1530254"/>
              <a:ext cx="3785469" cy="1191304"/>
            </a:xfrm>
            <a:custGeom>
              <a:avLst/>
              <a:gdLst/>
              <a:ahLst/>
              <a:cxnLst/>
              <a:rect l="l" t="t" r="r" b="b"/>
              <a:pathLst>
                <a:path w="7810" h="6271" extrusionOk="0">
                  <a:moveTo>
                    <a:pt x="3540" y="1"/>
                  </a:moveTo>
                  <a:cubicBezTo>
                    <a:pt x="3370" y="1"/>
                    <a:pt x="3198" y="20"/>
                    <a:pt x="3024" y="61"/>
                  </a:cubicBezTo>
                  <a:cubicBezTo>
                    <a:pt x="2755" y="123"/>
                    <a:pt x="2465" y="248"/>
                    <a:pt x="2175" y="434"/>
                  </a:cubicBezTo>
                  <a:cubicBezTo>
                    <a:pt x="725" y="1408"/>
                    <a:pt x="0" y="2961"/>
                    <a:pt x="1119" y="4494"/>
                  </a:cubicBezTo>
                  <a:cubicBezTo>
                    <a:pt x="1772" y="5436"/>
                    <a:pt x="2568" y="6270"/>
                    <a:pt x="3738" y="6270"/>
                  </a:cubicBezTo>
                  <a:cubicBezTo>
                    <a:pt x="3829" y="6270"/>
                    <a:pt x="3923" y="6265"/>
                    <a:pt x="4019" y="6255"/>
                  </a:cubicBezTo>
                  <a:cubicBezTo>
                    <a:pt x="5075" y="6130"/>
                    <a:pt x="6649" y="5136"/>
                    <a:pt x="7229" y="4121"/>
                  </a:cubicBezTo>
                  <a:cubicBezTo>
                    <a:pt x="7809" y="3065"/>
                    <a:pt x="7229" y="2505"/>
                    <a:pt x="6484" y="1718"/>
                  </a:cubicBezTo>
                  <a:cubicBezTo>
                    <a:pt x="5658" y="821"/>
                    <a:pt x="4645" y="1"/>
                    <a:pt x="3540" y="1"/>
                  </a:cubicBezTo>
                  <a:close/>
                </a:path>
              </a:pathLst>
            </a:custGeom>
            <a:noFill/>
            <a:ln w="38100">
              <a:solidFill>
                <a:schemeClr val="accent6">
                  <a:lumMod val="75000"/>
                </a:schemeClr>
              </a:solidFill>
              <a:prstDash val="sys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3" name="Google Shape;5637;p47">
              <a:extLst>
                <a:ext uri="{FF2B5EF4-FFF2-40B4-BE49-F238E27FC236}">
                  <a16:creationId xmlns="" xmlns:a16="http://schemas.microsoft.com/office/drawing/2014/main" id="{2FB625E7-266F-C4C9-035F-4E632C454FD1}"/>
                </a:ext>
              </a:extLst>
            </p:cNvPr>
            <p:cNvSpPr/>
            <p:nvPr/>
          </p:nvSpPr>
          <p:spPr>
            <a:xfrm rot="10800000">
              <a:off x="1419971" y="1660810"/>
              <a:ext cx="3655269" cy="1150329"/>
            </a:xfrm>
            <a:custGeom>
              <a:avLst/>
              <a:gdLst/>
              <a:ahLst/>
              <a:cxnLst/>
              <a:rect l="l" t="t" r="r" b="b"/>
              <a:pathLst>
                <a:path w="7810" h="6271" extrusionOk="0">
                  <a:moveTo>
                    <a:pt x="3540" y="1"/>
                  </a:moveTo>
                  <a:cubicBezTo>
                    <a:pt x="3370" y="1"/>
                    <a:pt x="3198" y="20"/>
                    <a:pt x="3024" y="61"/>
                  </a:cubicBezTo>
                  <a:cubicBezTo>
                    <a:pt x="2755" y="123"/>
                    <a:pt x="2465" y="248"/>
                    <a:pt x="2175" y="434"/>
                  </a:cubicBezTo>
                  <a:cubicBezTo>
                    <a:pt x="725" y="1408"/>
                    <a:pt x="0" y="2961"/>
                    <a:pt x="1119" y="4494"/>
                  </a:cubicBezTo>
                  <a:cubicBezTo>
                    <a:pt x="1772" y="5436"/>
                    <a:pt x="2568" y="6270"/>
                    <a:pt x="3738" y="6270"/>
                  </a:cubicBezTo>
                  <a:cubicBezTo>
                    <a:pt x="3829" y="6270"/>
                    <a:pt x="3923" y="6265"/>
                    <a:pt x="4019" y="6255"/>
                  </a:cubicBezTo>
                  <a:cubicBezTo>
                    <a:pt x="5075" y="6130"/>
                    <a:pt x="6649" y="5136"/>
                    <a:pt x="7229" y="4121"/>
                  </a:cubicBezTo>
                  <a:cubicBezTo>
                    <a:pt x="7809" y="3065"/>
                    <a:pt x="7229" y="2505"/>
                    <a:pt x="6484" y="1718"/>
                  </a:cubicBezTo>
                  <a:cubicBezTo>
                    <a:pt x="5658" y="821"/>
                    <a:pt x="4645" y="1"/>
                    <a:pt x="3540" y="1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081547" y="1930440"/>
              <a:ext cx="2332112" cy="6169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i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Contructor</a:t>
              </a:r>
              <a:endParaRPr lang="en-US" sz="2400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480347" y="2091318"/>
            <a:ext cx="6275637" cy="408623"/>
          </a:xfrm>
          <a:prstGeom prst="roundRect">
            <a:avLst/>
          </a:prstGeom>
          <a:solidFill>
            <a:srgbClr val="93CDDD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Representasi kerangka dari objek yang didefinisikan.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80347" y="3957399"/>
            <a:ext cx="6276448" cy="1021556"/>
          </a:xfrm>
          <a:prstGeom prst="roundRect">
            <a:avLst/>
          </a:prstGeom>
          <a:solidFill>
            <a:srgbClr val="C5E0B4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Berfungsi memberikan nilai awal class saat dipanggil sebagai objek dalam </a:t>
            </a:r>
            <a:r>
              <a:rPr kumimoji="0" lang="sv-SE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class</a:t>
            </a:r>
            <a:r>
              <a:rPr kumimoji="0" lang="sv-S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yang lainnya. Pemberian nama </a:t>
            </a:r>
            <a:r>
              <a:rPr kumimoji="0" lang="sv-SE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constructor</a:t>
            </a:r>
            <a:r>
              <a:rPr kumimoji="0" lang="sv-S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dapat menyertakan parameter atau secara </a:t>
            </a:r>
            <a:r>
              <a:rPr kumimoji="0" lang="sv-SE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default</a:t>
            </a:r>
            <a:r>
              <a:rPr kumimoji="0" lang="sv-S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kosong.</a:t>
            </a:r>
          </a:p>
        </p:txBody>
      </p:sp>
    </p:spTree>
    <p:extLst>
      <p:ext uri="{BB962C8B-B14F-4D97-AF65-F5344CB8AC3E}">
        <p14:creationId xmlns:p14="http://schemas.microsoft.com/office/powerpoint/2010/main" val="22674760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2837463"/>
            <a:ext cx="12176766" cy="2969443"/>
          </a:xfrm>
          <a:prstGeom prst="rect">
            <a:avLst/>
          </a:prstGeom>
          <a:solidFill>
            <a:srgbClr val="B6DDE8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19971" y="665653"/>
            <a:ext cx="93368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Untuk membentuk</a:t>
            </a:r>
            <a:r>
              <a:rPr kumimoji="0" lang="sv-SE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objek </a:t>
            </a:r>
            <a:r>
              <a:rPr kumimoji="0" lang="sv-SE" sz="1800" b="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class</a:t>
            </a:r>
            <a:r>
              <a:rPr kumimoji="0" lang="sv-SE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, ada tiga aspek yang wajib diperhatikan, yaitu:</a:t>
            </a:r>
            <a:endParaRPr lang="sv-SE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sv-SE" sz="1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Deklarasi</a:t>
            </a:r>
            <a:r>
              <a:rPr kumimoji="0" lang="sv-SE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, merupakan penulisan atau pendefinisian jenis variabel dan objek yang akan digunakan.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lang="sv-SE" b="1" noProof="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Instansiasi</a:t>
            </a:r>
            <a:r>
              <a:rPr lang="sv-SE" noProof="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yang dilakukan dengan menambahkan </a:t>
            </a:r>
            <a:r>
              <a:rPr lang="sv-SE" i="1" noProof="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syntax</a:t>
            </a:r>
            <a:r>
              <a:rPr lang="sv-SE" noProof="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sv-SE" b="1" noProof="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new</a:t>
            </a:r>
            <a:r>
              <a:rPr lang="sv-SE" noProof="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sv-SE" sz="1800" b="1" i="0" u="none" strike="noStrike" kern="1200" cap="none" spc="0" normalizeH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Inisialisasi</a:t>
            </a:r>
            <a:r>
              <a:rPr kumimoji="0" lang="sv-SE" sz="1800" b="0" i="0" u="none" strike="noStrike" kern="1200" cap="none" spc="0" normalizeH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, yang dilakukan dengan menambahkan </a:t>
            </a:r>
            <a:r>
              <a:rPr kumimoji="0" lang="sv-SE" sz="1800" b="0" i="1" u="none" strike="noStrike" kern="1200" cap="none" spc="0" normalizeH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syntax</a:t>
            </a:r>
            <a:r>
              <a:rPr kumimoji="0" lang="sv-SE" sz="1800" b="0" i="0" u="none" strike="noStrike" kern="1200" cap="none" spc="0" normalizeH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sv-SE" sz="1800" b="1" i="0" u="none" strike="noStrike" kern="1200" cap="none" spc="0" normalizeH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new</a:t>
            </a:r>
            <a:r>
              <a:rPr kumimoji="0" lang="sv-SE" sz="1800" b="0" i="0" u="none" strike="noStrike" kern="1200" cap="none" spc="0" normalizeH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diikuti dengan nama </a:t>
            </a:r>
            <a:r>
              <a:rPr kumimoji="0" lang="sv-SE" sz="1800" b="0" i="1" u="none" strike="noStrike" kern="1200" cap="none" spc="0" normalizeH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constructur</a:t>
            </a:r>
            <a:r>
              <a:rPr kumimoji="0" lang="sv-SE" sz="1800" b="0" i="0" u="none" strike="noStrike" kern="1200" cap="none" spc="0" normalizeH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.</a:t>
            </a:r>
            <a:endParaRPr kumimoji="0" lang="sv-SE" sz="1800" b="0" i="0" u="none" strike="noStrike" kern="120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19971" y="3029522"/>
            <a:ext cx="933682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Penjelasan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v-SE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sv-SE" sz="1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Deklarasi </a:t>
            </a:r>
            <a:r>
              <a:rPr kumimoji="0" lang="sv-SE" sz="1800" b="1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Package</a:t>
            </a:r>
            <a:r>
              <a:rPr kumimoji="0" lang="sv-SE" sz="1800" b="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, keyword package </a:t>
            </a:r>
            <a:r>
              <a:rPr kumimoji="0" lang="sv-SE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dapat disertakan untuk program berskala kompleks, yang berguna untuk mengelompokkan </a:t>
            </a:r>
            <a:r>
              <a:rPr kumimoji="0" lang="sv-SE" sz="1800" b="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class-class</a:t>
            </a:r>
            <a:r>
              <a:rPr kumimoji="0" lang="sv-SE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dalam satu </a:t>
            </a:r>
            <a:r>
              <a:rPr kumimoji="0" lang="sv-SE" sz="1800" b="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library</a:t>
            </a:r>
            <a:r>
              <a:rPr kumimoji="0" lang="sv-SE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. </a:t>
            </a:r>
            <a:r>
              <a:rPr kumimoji="0" lang="sv-SE" sz="1800" b="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Package</a:t>
            </a:r>
            <a:r>
              <a:rPr kumimoji="0" lang="sv-SE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biasanya mereferensikan lokasi penyimpanan class. Pada bagian bawah baris tersebut, biasanya dideklarasikan </a:t>
            </a:r>
            <a:r>
              <a:rPr kumimoji="0" lang="sv-SE" sz="1800" b="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import file library </a:t>
            </a:r>
            <a:r>
              <a:rPr kumimoji="0" lang="sv-SE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yang nanti digunakan.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eriod" startAt="2"/>
              <a:tabLst/>
              <a:defRPr/>
            </a:pPr>
            <a:r>
              <a:rPr lang="sv-SE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Deklarasi </a:t>
            </a:r>
            <a:r>
              <a:rPr lang="sv-SE" b="1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Clas</a:t>
            </a:r>
            <a:r>
              <a:rPr lang="sv-SE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</a:t>
            </a:r>
            <a:r>
              <a:rPr lang="sv-SE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c</a:t>
            </a:r>
            <a:r>
              <a:rPr kumimoji="0" lang="sv-SE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lass mempresetasikan karakteristik objek lengkap dengan komponen variabel (data) dan </a:t>
            </a:r>
            <a:r>
              <a:rPr kumimoji="0" lang="sv-SE" sz="1800" b="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method</a:t>
            </a:r>
            <a:r>
              <a:rPr kumimoji="0" lang="sv-SE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(perilaku), yang nantinya dieksekusi oleh Java dan diubah ke dalam bentuk biner yang dimengerti mesin komputer.</a:t>
            </a:r>
          </a:p>
        </p:txBody>
      </p:sp>
    </p:spTree>
    <p:extLst>
      <p:ext uri="{BB962C8B-B14F-4D97-AF65-F5344CB8AC3E}">
        <p14:creationId xmlns:p14="http://schemas.microsoft.com/office/powerpoint/2010/main" val="37379827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cxnSp>
        <p:nvCxnSpPr>
          <p:cNvPr id="9" name="Straight Connector 8"/>
          <p:cNvCxnSpPr>
            <a:endCxn id="21" idx="0"/>
          </p:cNvCxnSpPr>
          <p:nvPr/>
        </p:nvCxnSpPr>
        <p:spPr>
          <a:xfrm>
            <a:off x="1469526" y="1657858"/>
            <a:ext cx="0" cy="328097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1374447" y="1617118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1374447" y="2380072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659683" y="1527530"/>
            <a:ext cx="9170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Case sensitive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berarti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besar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kecil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huruf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kode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dianggap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berbeda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misalnya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String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string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659683" y="2290485"/>
            <a:ext cx="9170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Penulisan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class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diawali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huruf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besar.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76589" y="756515"/>
            <a:ext cx="5823588" cy="442674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Aturan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penulisan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baris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kode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program Java</a:t>
            </a:r>
          </a:p>
        </p:txBody>
      </p:sp>
      <p:sp>
        <p:nvSpPr>
          <p:cNvPr id="15" name="Oval 14"/>
          <p:cNvSpPr/>
          <p:nvPr/>
        </p:nvSpPr>
        <p:spPr>
          <a:xfrm>
            <a:off x="1374447" y="2890883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1659683" y="2801296"/>
            <a:ext cx="9170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Penulisan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class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diawali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huruf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kecil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1374447" y="3401694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1659683" y="3312107"/>
            <a:ext cx="91708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Penulisan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kode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//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menandakan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bahwa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baris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kode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tersebut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komentar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satu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baris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single line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),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sedangkan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komentar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beberapa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baris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(multiline)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diawali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tanda /*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diakhiri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tanda */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1374447" y="4461623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1659683" y="4372035"/>
            <a:ext cx="9170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Nama file program Java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diberikan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harus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sama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class.</a:t>
            </a:r>
          </a:p>
        </p:txBody>
      </p:sp>
      <p:sp>
        <p:nvSpPr>
          <p:cNvPr id="21" name="Oval 20"/>
          <p:cNvSpPr/>
          <p:nvPr/>
        </p:nvSpPr>
        <p:spPr>
          <a:xfrm>
            <a:off x="1374447" y="4938828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1659683" y="4849240"/>
            <a:ext cx="9170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Eksekusi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 Java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dimulai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method main atau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disebut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juga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utama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8418695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Silahkan kerjakan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Uji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Kemampuan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Diri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2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05988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Businesspeople working in finance and accounting analyze financi">
            <a:extLst>
              <a:ext uri="{FF2B5EF4-FFF2-40B4-BE49-F238E27FC236}">
                <a16:creationId xmlns="" xmlns:a16="http://schemas.microsoft.com/office/drawing/2014/main" id="{DA14F297-58F0-957B-C0AF-17998E83E0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97" b="6828"/>
          <a:stretch/>
        </p:blipFill>
        <p:spPr bwMode="auto">
          <a:xfrm>
            <a:off x="0" y="0"/>
            <a:ext cx="12192000" cy="6681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1" name="Pentagon 10"/>
          <p:cNvSpPr/>
          <p:nvPr/>
        </p:nvSpPr>
        <p:spPr>
          <a:xfrm rot="5400000">
            <a:off x="505374" y="546873"/>
            <a:ext cx="4670066" cy="3576320"/>
          </a:xfrm>
          <a:prstGeom prst="homePlate">
            <a:avLst/>
          </a:prstGeom>
          <a:solidFill>
            <a:srgbClr val="BDD7E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/>
          <p:cNvSpPr/>
          <p:nvPr/>
        </p:nvSpPr>
        <p:spPr>
          <a:xfrm>
            <a:off x="2458621" y="518475"/>
            <a:ext cx="763572" cy="7635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2248" y="1844195"/>
            <a:ext cx="3576320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Tipe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Data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dan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Variabel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67085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0" y="1482176"/>
            <a:ext cx="12192000" cy="3033777"/>
            <a:chOff x="0" y="973129"/>
            <a:chExt cx="12192000" cy="3033777"/>
          </a:xfrm>
        </p:grpSpPr>
        <p:sp>
          <p:nvSpPr>
            <p:cNvPr id="3" name="Rectangle 2"/>
            <p:cNvSpPr/>
            <p:nvPr/>
          </p:nvSpPr>
          <p:spPr>
            <a:xfrm>
              <a:off x="0" y="1367630"/>
              <a:ext cx="12192000" cy="2639276"/>
            </a:xfrm>
            <a:prstGeom prst="rect">
              <a:avLst/>
            </a:prstGeom>
            <a:pattFill prst="diagBrick">
              <a:fgClr>
                <a:srgbClr val="E7AF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" name="Flowchart: Off-page Connector 4"/>
            <p:cNvSpPr/>
            <p:nvPr/>
          </p:nvSpPr>
          <p:spPr>
            <a:xfrm>
              <a:off x="4960218" y="985639"/>
              <a:ext cx="2271563" cy="2589197"/>
            </a:xfrm>
            <a:prstGeom prst="flowChartOffpageConnector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6" name="Flowchart: Off-page Connector 5"/>
            <p:cNvSpPr/>
            <p:nvPr/>
          </p:nvSpPr>
          <p:spPr>
            <a:xfrm>
              <a:off x="1095354" y="979760"/>
              <a:ext cx="2271563" cy="2589197"/>
            </a:xfrm>
            <a:prstGeom prst="flowChartOffpageConnector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7" name="Flowchart: Off-page Connector 6"/>
            <p:cNvSpPr/>
            <p:nvPr/>
          </p:nvSpPr>
          <p:spPr>
            <a:xfrm>
              <a:off x="8825082" y="979760"/>
              <a:ext cx="2271563" cy="2589197"/>
            </a:xfrm>
            <a:prstGeom prst="flowChartOffpageConnector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8" name="Right Triangle 7"/>
            <p:cNvSpPr/>
            <p:nvPr/>
          </p:nvSpPr>
          <p:spPr>
            <a:xfrm>
              <a:off x="3366917" y="973130"/>
              <a:ext cx="254861" cy="433137"/>
            </a:xfrm>
            <a:prstGeom prst="rtTriangl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9" name="Right Triangle 8"/>
            <p:cNvSpPr/>
            <p:nvPr/>
          </p:nvSpPr>
          <p:spPr>
            <a:xfrm>
              <a:off x="7231781" y="973129"/>
              <a:ext cx="254861" cy="433137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0" name="Right Triangle 9"/>
            <p:cNvSpPr/>
            <p:nvPr/>
          </p:nvSpPr>
          <p:spPr>
            <a:xfrm>
              <a:off x="11096645" y="973129"/>
              <a:ext cx="254861" cy="43313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051248" y="1506257"/>
              <a:ext cx="2359773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err="1">
                  <a:solidFill>
                    <a:schemeClr val="bg1"/>
                  </a:solidFill>
                  <a:ea typeface="Cambria" panose="02040503050406030204" pitchFamily="18" charset="0"/>
                </a:rPr>
                <a:t>Tipe</a:t>
              </a:r>
              <a:r>
                <a:rPr lang="en-US" sz="3200" b="1" dirty="0">
                  <a:solidFill>
                    <a:schemeClr val="bg1"/>
                  </a:solidFill>
                  <a:ea typeface="Cambria" panose="02040503050406030204" pitchFamily="18" charset="0"/>
                </a:rPr>
                <a:t> Data </a:t>
              </a:r>
              <a:r>
                <a:rPr lang="en-US" sz="3200" b="1" i="1" dirty="0">
                  <a:solidFill>
                    <a:schemeClr val="bg1"/>
                  </a:solidFill>
                  <a:ea typeface="Cambria" panose="02040503050406030204" pitchFamily="18" charset="0"/>
                </a:rPr>
                <a:t>Primitive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916112" y="1629368"/>
              <a:ext cx="2359773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err="1">
                  <a:solidFill>
                    <a:schemeClr val="bg1"/>
                  </a:solidFill>
                  <a:ea typeface="Cambria" panose="02040503050406030204" pitchFamily="18" charset="0"/>
                </a:rPr>
                <a:t>Tipe</a:t>
              </a:r>
              <a:r>
                <a:rPr lang="en-US" sz="3200" b="1" dirty="0">
                  <a:solidFill>
                    <a:schemeClr val="bg1"/>
                  </a:solidFill>
                  <a:ea typeface="Cambria" panose="02040503050406030204" pitchFamily="18" charset="0"/>
                </a:rPr>
                <a:t> Data </a:t>
              </a:r>
              <a:r>
                <a:rPr lang="en-US" sz="3200" b="1" i="1" dirty="0">
                  <a:solidFill>
                    <a:schemeClr val="bg1"/>
                  </a:solidFill>
                  <a:ea typeface="Cambria" panose="02040503050406030204" pitchFamily="18" charset="0"/>
                </a:rPr>
                <a:t>Reference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779771" y="1260036"/>
              <a:ext cx="235977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err="1">
                  <a:solidFill>
                    <a:schemeClr val="bg1"/>
                  </a:solidFill>
                  <a:ea typeface="Cambria" panose="02040503050406030204" pitchFamily="18" charset="0"/>
                </a:rPr>
                <a:t>Variabel</a:t>
              </a:r>
              <a:r>
                <a:rPr lang="en-US" sz="3200" b="1" dirty="0">
                  <a:solidFill>
                    <a:schemeClr val="bg1"/>
                  </a:solidFill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schemeClr val="bg1"/>
                  </a:solidFill>
                  <a:ea typeface="Cambria" panose="02040503050406030204" pitchFamily="18" charset="0"/>
                </a:rPr>
                <a:t>dan</a:t>
              </a:r>
              <a:r>
                <a:rPr lang="en-US" sz="3200" b="1" dirty="0">
                  <a:solidFill>
                    <a:schemeClr val="bg1"/>
                  </a:solidFill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schemeClr val="bg1"/>
                  </a:solidFill>
                  <a:ea typeface="Cambria" panose="02040503050406030204" pitchFamily="18" charset="0"/>
                </a:rPr>
                <a:t>Konstanta</a:t>
              </a:r>
              <a:r>
                <a:rPr lang="en-US" sz="3200" b="1" dirty="0">
                  <a:solidFill>
                    <a:schemeClr val="bg1"/>
                  </a:solidFill>
                  <a:ea typeface="Cambria" panose="02040503050406030204" pitchFamily="18" charset="0"/>
                </a:rPr>
                <a:t> dalam Java</a:t>
              </a:r>
            </a:p>
          </p:txBody>
        </p:sp>
      </p:grpSp>
      <p:sp>
        <p:nvSpPr>
          <p:cNvPr id="14" name="Oval 13"/>
          <p:cNvSpPr/>
          <p:nvPr/>
        </p:nvSpPr>
        <p:spPr>
          <a:xfrm>
            <a:off x="9706408" y="3372401"/>
            <a:ext cx="506497" cy="50649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9610864" y="3315831"/>
            <a:ext cx="69758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200" b="1" dirty="0">
                <a:solidFill>
                  <a:srgbClr val="5B9BD5"/>
                </a:solidFill>
              </a:rPr>
              <a:t>3</a:t>
            </a:r>
          </a:p>
        </p:txBody>
      </p:sp>
      <p:sp>
        <p:nvSpPr>
          <p:cNvPr id="16" name="Oval 15"/>
          <p:cNvSpPr/>
          <p:nvPr/>
        </p:nvSpPr>
        <p:spPr>
          <a:xfrm>
            <a:off x="1973612" y="3372401"/>
            <a:ext cx="506497" cy="50649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5835134" y="3354969"/>
            <a:ext cx="506497" cy="50649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1878068" y="3313590"/>
            <a:ext cx="69758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200" b="1" dirty="0">
                <a:solidFill>
                  <a:srgbClr val="548235"/>
                </a:solidFill>
              </a:rPr>
              <a:t>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739590" y="3313591"/>
            <a:ext cx="69758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200" b="1" dirty="0">
                <a:solidFill>
                  <a:srgbClr val="C55A1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2660925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20" name="Group 19"/>
          <p:cNvGrpSpPr/>
          <p:nvPr/>
        </p:nvGrpSpPr>
        <p:grpSpPr>
          <a:xfrm>
            <a:off x="7679410" y="655648"/>
            <a:ext cx="4122417" cy="4998064"/>
            <a:chOff x="4133570" y="1021408"/>
            <a:chExt cx="4122417" cy="4998064"/>
          </a:xfrm>
        </p:grpSpPr>
        <p:grpSp>
          <p:nvGrpSpPr>
            <p:cNvPr id="17" name="Group 16"/>
            <p:cNvGrpSpPr/>
            <p:nvPr/>
          </p:nvGrpSpPr>
          <p:grpSpPr>
            <a:xfrm>
              <a:off x="4133570" y="1021408"/>
              <a:ext cx="4122417" cy="4998064"/>
              <a:chOff x="3992880" y="1466382"/>
              <a:chExt cx="3972560" cy="4557696"/>
            </a:xfrm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</p:grpSpPr>
          <p:grpSp>
            <p:nvGrpSpPr>
              <p:cNvPr id="11" name="Group 10"/>
              <p:cNvGrpSpPr/>
              <p:nvPr/>
            </p:nvGrpSpPr>
            <p:grpSpPr>
              <a:xfrm>
                <a:off x="3992880" y="1466382"/>
                <a:ext cx="3972560" cy="4557696"/>
                <a:chOff x="3992880" y="1466382"/>
                <a:chExt cx="3972560" cy="4557696"/>
              </a:xfrm>
            </p:grpSpPr>
            <p:grpSp>
              <p:nvGrpSpPr>
                <p:cNvPr id="9" name="Group 8"/>
                <p:cNvGrpSpPr/>
                <p:nvPr/>
              </p:nvGrpSpPr>
              <p:grpSpPr>
                <a:xfrm>
                  <a:off x="4241800" y="1466382"/>
                  <a:ext cx="3474720" cy="4108116"/>
                  <a:chOff x="4175760" y="1468120"/>
                  <a:chExt cx="3606800" cy="4108116"/>
                </a:xfrm>
                <a:solidFill>
                  <a:schemeClr val="accent3">
                    <a:lumMod val="60000"/>
                    <a:lumOff val="40000"/>
                  </a:schemeClr>
                </a:solidFill>
              </p:grpSpPr>
              <p:sp>
                <p:nvSpPr>
                  <p:cNvPr id="6" name="Block Arc 5"/>
                  <p:cNvSpPr/>
                  <p:nvPr/>
                </p:nvSpPr>
                <p:spPr>
                  <a:xfrm>
                    <a:off x="4175760" y="1471596"/>
                    <a:ext cx="3606800" cy="4104640"/>
                  </a:xfrm>
                  <a:prstGeom prst="blockArc">
                    <a:avLst>
                      <a:gd name="adj1" fmla="val 10800000"/>
                      <a:gd name="adj2" fmla="val 16248656"/>
                      <a:gd name="adj3" fmla="val 9981"/>
                    </a:avLst>
                  </a:prstGeom>
                  <a:grpFill/>
                  <a:ln>
                    <a:noFill/>
                  </a:ln>
                  <a:effectLst/>
                  <a:sp3d prstMaterial="softEdge">
                    <a:bevelT w="127000" prst="artDeco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" name="Block Arc 7"/>
                  <p:cNvSpPr/>
                  <p:nvPr/>
                </p:nvSpPr>
                <p:spPr>
                  <a:xfrm flipH="1">
                    <a:off x="4175760" y="1468120"/>
                    <a:ext cx="3606800" cy="4104640"/>
                  </a:xfrm>
                  <a:prstGeom prst="blockArc">
                    <a:avLst>
                      <a:gd name="adj1" fmla="val 11922545"/>
                      <a:gd name="adj2" fmla="val 16248656"/>
                      <a:gd name="adj3" fmla="val 9981"/>
                    </a:avLst>
                  </a:prstGeom>
                  <a:grpFill/>
                  <a:ln>
                    <a:noFill/>
                  </a:ln>
                  <a:effectLst/>
                  <a:sp3d prstMaterial="softEdge">
                    <a:bevelT w="127000" prst="artDeco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5" name="Rounded Rectangle 4"/>
                <p:cNvSpPr/>
                <p:nvPr/>
              </p:nvSpPr>
              <p:spPr>
                <a:xfrm>
                  <a:off x="3992880" y="3327400"/>
                  <a:ext cx="3972560" cy="2696678"/>
                </a:xfrm>
                <a:prstGeom prst="roundRect">
                  <a:avLst>
                    <a:gd name="adj" fmla="val 5424"/>
                  </a:avLst>
                </a:prstGeom>
                <a:solidFill>
                  <a:schemeClr val="accent3">
                    <a:lumMod val="60000"/>
                    <a:lumOff val="40000"/>
                  </a:schemeClr>
                </a:solidFill>
                <a:ln w="38100">
                  <a:noFill/>
                </a:ln>
                <a:effectLst/>
                <a:sp3d prstMaterial="softEdge">
                  <a:bevelT w="127000" prst="artDeco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5" name="Group 14"/>
              <p:cNvGrpSpPr/>
              <p:nvPr/>
            </p:nvGrpSpPr>
            <p:grpSpPr>
              <a:xfrm>
                <a:off x="5654039" y="3956649"/>
                <a:ext cx="650240" cy="1348197"/>
                <a:chOff x="1584960" y="1273083"/>
                <a:chExt cx="650240" cy="1348197"/>
              </a:xfrm>
            </p:grpSpPr>
            <p:sp>
              <p:nvSpPr>
                <p:cNvPr id="13" name="Oval 12"/>
                <p:cNvSpPr/>
                <p:nvPr/>
              </p:nvSpPr>
              <p:spPr>
                <a:xfrm>
                  <a:off x="1584960" y="1273083"/>
                  <a:ext cx="650240" cy="65024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sp3d prstMaterial="softEdge">
                  <a:bevelT w="127000" prst="artDeco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" name="Rounded Rectangle 13"/>
                <p:cNvSpPr/>
                <p:nvPr/>
              </p:nvSpPr>
              <p:spPr>
                <a:xfrm>
                  <a:off x="1752600" y="1393900"/>
                  <a:ext cx="320040" cy="12273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  <a:effectLst/>
                <a:sp3d prstMaterial="softEdge">
                  <a:bevelT w="127000" prst="artDeco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10" name="Rectangle 9"/>
            <p:cNvSpPr/>
            <p:nvPr/>
          </p:nvSpPr>
          <p:spPr>
            <a:xfrm>
              <a:off x="5501831" y="3172200"/>
              <a:ext cx="138589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600" dirty="0">
                  <a:latin typeface="Cambria" panose="02040503050406030204" pitchFamily="18" charset="0"/>
                  <a:ea typeface="Cambria" panose="02040503050406030204" pitchFamily="18" charset="0"/>
                </a:rPr>
                <a:t>BAB 5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302196" y="4531537"/>
              <a:ext cx="3785162" cy="1200329"/>
            </a:xfrm>
            <a:prstGeom prst="rect">
              <a:avLst/>
            </a:prstGeom>
            <a:solidFill>
              <a:srgbClr val="C9C9C9">
                <a:alpha val="53000"/>
              </a:srgb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latin typeface="Cambria" panose="02040503050406030204" pitchFamily="18" charset="0"/>
                  <a:ea typeface="Cambria" panose="02040503050406030204" pitchFamily="18" charset="0"/>
                </a:rPr>
                <a:t>ALGORITME PEMROGRAMAN DAN PRAKTIS LINTAS BIDANG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81569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8587819" y="2640431"/>
            <a:ext cx="1931846" cy="2300282"/>
            <a:chOff x="8587819" y="2640431"/>
            <a:chExt cx="1931846" cy="2300282"/>
          </a:xfrm>
        </p:grpSpPr>
        <p:cxnSp>
          <p:nvCxnSpPr>
            <p:cNvPr id="30" name="Straight Connector 29"/>
            <p:cNvCxnSpPr>
              <a:stCxn id="21" idx="4"/>
              <a:endCxn id="24" idx="0"/>
            </p:cNvCxnSpPr>
            <p:nvPr/>
          </p:nvCxnSpPr>
          <p:spPr>
            <a:xfrm>
              <a:off x="9563491" y="3394144"/>
              <a:ext cx="1" cy="1546569"/>
            </a:xfrm>
            <a:prstGeom prst="line">
              <a:avLst/>
            </a:prstGeom>
            <a:ln w="1905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>
              <a:stCxn id="22" idx="0"/>
            </p:cNvCxnSpPr>
            <p:nvPr/>
          </p:nvCxnSpPr>
          <p:spPr>
            <a:xfrm flipV="1">
              <a:off x="8587819" y="2640431"/>
              <a:ext cx="6499" cy="1085968"/>
            </a:xfrm>
            <a:prstGeom prst="line">
              <a:avLst/>
            </a:prstGeom>
            <a:ln w="1905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flipV="1">
              <a:off x="10519665" y="2682150"/>
              <a:ext cx="0" cy="768803"/>
            </a:xfrm>
            <a:prstGeom prst="line">
              <a:avLst/>
            </a:prstGeom>
            <a:ln w="1905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Oval 27"/>
          <p:cNvSpPr/>
          <p:nvPr/>
        </p:nvSpPr>
        <p:spPr>
          <a:xfrm>
            <a:off x="8418133" y="1097542"/>
            <a:ext cx="2290713" cy="229071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1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126096" y="717471"/>
            <a:ext cx="42893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Tipe</a:t>
            </a:r>
            <a:r>
              <a:rPr lang="en-US" sz="28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Data </a:t>
            </a:r>
            <a:r>
              <a:rPr lang="en-US" sz="2800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Primitive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838203" y="2889133"/>
            <a:ext cx="6424012" cy="1679543"/>
            <a:chOff x="2088388" y="2718358"/>
            <a:chExt cx="6424012" cy="1679543"/>
          </a:xfrm>
        </p:grpSpPr>
        <p:sp>
          <p:nvSpPr>
            <p:cNvPr id="2" name="TextBox 1"/>
            <p:cNvSpPr txBox="1"/>
            <p:nvPr/>
          </p:nvSpPr>
          <p:spPr>
            <a:xfrm>
              <a:off x="2088388" y="2718358"/>
              <a:ext cx="1960595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4400" dirty="0">
                  <a:solidFill>
                    <a:schemeClr val="accent6">
                      <a:lumMod val="75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TIPE</a:t>
              </a:r>
            </a:p>
            <a:p>
              <a:pPr algn="r"/>
              <a:r>
                <a:rPr lang="en-US" sz="4400" dirty="0">
                  <a:solidFill>
                    <a:schemeClr val="accent6">
                      <a:lumMod val="75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DATA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053934" y="2803201"/>
              <a:ext cx="4458466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Tipe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data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merupakan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ketentuan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alokasi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nilai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berdasarkan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jangkauan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atau </a:t>
              </a:r>
              <a:r>
                <a:rPr lang="en-US" i="1" dirty="0">
                  <a:latin typeface="Cambria" panose="02040503050406030204" pitchFamily="18" charset="0"/>
                  <a:ea typeface="Cambria" panose="02040503050406030204" pitchFamily="18" charset="0"/>
                </a:rPr>
                <a:t>range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yang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telah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dideklarasikan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sebelumnya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.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Tipe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data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sering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kali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disertakan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dalam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deklarasi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 smtClean="0">
                  <a:latin typeface="Cambria" panose="02040503050406030204" pitchFamily="18" charset="0"/>
                  <a:ea typeface="Cambria" panose="02040503050406030204" pitchFamily="18" charset="0"/>
                </a:rPr>
                <a:t>variabel</a:t>
              </a:r>
              <a:r>
                <a:rPr lang="en-US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dan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konstanta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2686639" y="2718358"/>
              <a:ext cx="5825761" cy="1679543"/>
              <a:chOff x="2686639" y="2718358"/>
              <a:chExt cx="5825761" cy="1679543"/>
            </a:xfrm>
          </p:grpSpPr>
          <p:cxnSp>
            <p:nvCxnSpPr>
              <p:cNvPr id="12" name="Straight Connector 11"/>
              <p:cNvCxnSpPr/>
              <p:nvPr/>
            </p:nvCxnSpPr>
            <p:spPr>
              <a:xfrm>
                <a:off x="4053934" y="2718358"/>
                <a:ext cx="0" cy="1674533"/>
              </a:xfrm>
              <a:prstGeom prst="line">
                <a:avLst/>
              </a:prstGeom>
              <a:ln w="381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 flipH="1">
                <a:off x="2686639" y="2718358"/>
                <a:ext cx="1362344" cy="0"/>
              </a:xfrm>
              <a:prstGeom prst="line">
                <a:avLst/>
              </a:prstGeom>
              <a:ln w="381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 flipH="1">
                <a:off x="4048983" y="4397901"/>
                <a:ext cx="4463417" cy="0"/>
              </a:xfrm>
              <a:prstGeom prst="line">
                <a:avLst/>
              </a:prstGeom>
              <a:ln w="381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" name="TextBox 18"/>
          <p:cNvSpPr txBox="1"/>
          <p:nvPr/>
        </p:nvSpPr>
        <p:spPr>
          <a:xfrm>
            <a:off x="1469526" y="4907125"/>
            <a:ext cx="5792689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Tipe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data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primitive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merupakan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tipe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data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hanya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menyimpan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satu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jenis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tipe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data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8564688" y="1396539"/>
            <a:ext cx="1997605" cy="1997605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</a:rPr>
              <a:t>Tipe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 Data </a:t>
            </a:r>
            <a:r>
              <a:rPr lang="en-US" sz="2400" i="1" dirty="0">
                <a:solidFill>
                  <a:schemeClr val="accent6">
                    <a:lumMod val="75000"/>
                  </a:schemeClr>
                </a:solidFill>
              </a:rPr>
              <a:t>Primitive</a:t>
            </a:r>
          </a:p>
        </p:txBody>
      </p:sp>
      <p:sp>
        <p:nvSpPr>
          <p:cNvPr id="22" name="Oval 21"/>
          <p:cNvSpPr/>
          <p:nvPr/>
        </p:nvSpPr>
        <p:spPr>
          <a:xfrm>
            <a:off x="7975076" y="3726399"/>
            <a:ext cx="1225485" cy="1225485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Oval 22"/>
          <p:cNvSpPr/>
          <p:nvPr/>
        </p:nvSpPr>
        <p:spPr>
          <a:xfrm>
            <a:off x="9913422" y="3445064"/>
            <a:ext cx="1225485" cy="1225485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8950749" y="4940713"/>
            <a:ext cx="1225485" cy="1225485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8033874" y="4108041"/>
            <a:ext cx="110788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i="1" dirty="0">
                <a:solidFill>
                  <a:schemeClr val="bg1"/>
                </a:solidFill>
                <a:ea typeface="Cambria" panose="02040503050406030204" pitchFamily="18" charset="0"/>
              </a:rPr>
              <a:t>Boolean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972220" y="3857751"/>
            <a:ext cx="110788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i="1" dirty="0">
                <a:solidFill>
                  <a:schemeClr val="bg1"/>
                </a:solidFill>
                <a:ea typeface="Cambria" panose="02040503050406030204" pitchFamily="18" charset="0"/>
              </a:rPr>
              <a:t>Char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009547" y="5345490"/>
            <a:ext cx="110788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i="1" dirty="0">
                <a:solidFill>
                  <a:schemeClr val="bg1"/>
                </a:solidFill>
                <a:ea typeface="Cambria" panose="02040503050406030204" pitchFamily="18" charset="0"/>
              </a:rPr>
              <a:t>Numeric</a:t>
            </a:r>
          </a:p>
        </p:txBody>
      </p:sp>
    </p:spTree>
    <p:extLst>
      <p:ext uri="{BB962C8B-B14F-4D97-AF65-F5344CB8AC3E}">
        <p14:creationId xmlns:p14="http://schemas.microsoft.com/office/powerpoint/2010/main" val="25305806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1338606" y="829603"/>
            <a:ext cx="1225485" cy="1225485"/>
            <a:chOff x="904973" y="860650"/>
            <a:chExt cx="1225485" cy="1225485"/>
          </a:xfrm>
        </p:grpSpPr>
        <p:sp>
          <p:nvSpPr>
            <p:cNvPr id="3" name="Oval 2"/>
            <p:cNvSpPr/>
            <p:nvPr/>
          </p:nvSpPr>
          <p:spPr>
            <a:xfrm>
              <a:off x="904973" y="860650"/>
              <a:ext cx="1225485" cy="1225485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963771" y="1242292"/>
              <a:ext cx="1107888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i="1" dirty="0">
                  <a:solidFill>
                    <a:schemeClr val="bg1"/>
                  </a:solidFill>
                  <a:ea typeface="Cambria" panose="02040503050406030204" pitchFamily="18" charset="0"/>
                </a:rPr>
                <a:t>Boolean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875175" y="1119181"/>
            <a:ext cx="78619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Boolean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mempunyai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dua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yaitu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true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(1)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false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(0).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default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err="1">
                <a:latin typeface="Cambria" panose="02040503050406030204" pitchFamily="18" charset="0"/>
                <a:ea typeface="Cambria" panose="02040503050406030204" pitchFamily="18" charset="0"/>
              </a:rPr>
              <a:t>boolean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variable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diatur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false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338606" y="2765828"/>
            <a:ext cx="1225485" cy="1225485"/>
            <a:chOff x="904973" y="860650"/>
            <a:chExt cx="1225485" cy="1225485"/>
          </a:xfrm>
        </p:grpSpPr>
        <p:sp>
          <p:nvSpPr>
            <p:cNvPr id="8" name="Oval 7"/>
            <p:cNvSpPr/>
            <p:nvPr/>
          </p:nvSpPr>
          <p:spPr>
            <a:xfrm>
              <a:off x="904973" y="860650"/>
              <a:ext cx="1225485" cy="1225485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963771" y="1242292"/>
              <a:ext cx="1107888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i="1" dirty="0">
                  <a:solidFill>
                    <a:schemeClr val="bg1"/>
                  </a:solidFill>
                  <a:ea typeface="Cambria" panose="02040503050406030204" pitchFamily="18" charset="0"/>
                </a:rPr>
                <a:t>Numeric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875175" y="3055406"/>
            <a:ext cx="78619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Numeric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tipe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data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berupa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bilangan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bentuk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bulat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integer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) atau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pecahan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float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).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1338606" y="4702053"/>
            <a:ext cx="1225485" cy="1225485"/>
            <a:chOff x="904973" y="860650"/>
            <a:chExt cx="1225485" cy="1225485"/>
          </a:xfrm>
        </p:grpSpPr>
        <p:sp>
          <p:nvSpPr>
            <p:cNvPr id="12" name="Oval 11"/>
            <p:cNvSpPr/>
            <p:nvPr/>
          </p:nvSpPr>
          <p:spPr>
            <a:xfrm>
              <a:off x="904973" y="860650"/>
              <a:ext cx="1225485" cy="1225485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963771" y="1242292"/>
              <a:ext cx="1107888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i="1" dirty="0">
                  <a:solidFill>
                    <a:schemeClr val="bg1"/>
                  </a:solidFill>
                  <a:ea typeface="Cambria" panose="02040503050406030204" pitchFamily="18" charset="0"/>
                </a:rPr>
                <a:t>Char</a:t>
              </a: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2875175" y="4991631"/>
            <a:ext cx="78619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Char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mengandung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berupak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karakter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terdiri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atas a…z, A…Z,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beberapa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symbol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khusus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Tipe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char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merupakan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karakter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Unicode 16 bit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minimum ‘u/0000’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maksimum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‘u/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ffff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’. </a:t>
            </a:r>
          </a:p>
        </p:txBody>
      </p:sp>
      <p:sp>
        <p:nvSpPr>
          <p:cNvPr id="15" name="Oval 14"/>
          <p:cNvSpPr/>
          <p:nvPr/>
        </p:nvSpPr>
        <p:spPr>
          <a:xfrm>
            <a:off x="1216057" y="707054"/>
            <a:ext cx="1470582" cy="1470582"/>
          </a:xfrm>
          <a:prstGeom prst="ellipse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1216057" y="2643279"/>
            <a:ext cx="1470582" cy="1470582"/>
          </a:xfrm>
          <a:prstGeom prst="ellipse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216057" y="4582996"/>
            <a:ext cx="1470582" cy="1470582"/>
          </a:xfrm>
          <a:prstGeom prst="ellipse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6140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2063177" y="988715"/>
            <a:ext cx="8974923" cy="6259488"/>
            <a:chOff x="2063177" y="988715"/>
            <a:chExt cx="8974923" cy="6259488"/>
          </a:xfrm>
        </p:grpSpPr>
        <p:sp>
          <p:nvSpPr>
            <p:cNvPr id="10" name="Google Shape;1616;p72"/>
            <p:cNvSpPr/>
            <p:nvPr/>
          </p:nvSpPr>
          <p:spPr>
            <a:xfrm rot="13959577">
              <a:off x="1117879" y="3279962"/>
              <a:ext cx="4913539" cy="3022943"/>
            </a:xfrm>
            <a:custGeom>
              <a:avLst/>
              <a:gdLst/>
              <a:ahLst/>
              <a:cxnLst/>
              <a:rect l="l" t="t" r="r" b="b"/>
              <a:pathLst>
                <a:path w="59643" h="36694" extrusionOk="0">
                  <a:moveTo>
                    <a:pt x="6271" y="15779"/>
                  </a:moveTo>
                  <a:cubicBezTo>
                    <a:pt x="9374" y="14178"/>
                    <a:pt x="17513" y="18347"/>
                    <a:pt x="23150" y="11676"/>
                  </a:cubicBezTo>
                  <a:cubicBezTo>
                    <a:pt x="28787" y="5004"/>
                    <a:pt x="30455" y="1"/>
                    <a:pt x="37327" y="2302"/>
                  </a:cubicBezTo>
                  <a:cubicBezTo>
                    <a:pt x="44198" y="4571"/>
                    <a:pt x="43064" y="13410"/>
                    <a:pt x="47601" y="15779"/>
                  </a:cubicBezTo>
                  <a:cubicBezTo>
                    <a:pt x="52104" y="18147"/>
                    <a:pt x="59643" y="31690"/>
                    <a:pt x="43364" y="34192"/>
                  </a:cubicBezTo>
                  <a:cubicBezTo>
                    <a:pt x="27120" y="36694"/>
                    <a:pt x="10441" y="33158"/>
                    <a:pt x="5204" y="27520"/>
                  </a:cubicBezTo>
                  <a:cubicBezTo>
                    <a:pt x="0" y="21883"/>
                    <a:pt x="3136" y="17380"/>
                    <a:pt x="6271" y="15779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542;p70"/>
            <p:cNvSpPr/>
            <p:nvPr/>
          </p:nvSpPr>
          <p:spPr>
            <a:xfrm>
              <a:off x="5337131" y="988715"/>
              <a:ext cx="2264661" cy="1997587"/>
            </a:xfrm>
            <a:custGeom>
              <a:avLst/>
              <a:gdLst/>
              <a:ahLst/>
              <a:cxnLst/>
              <a:rect l="l" t="t" r="r" b="b"/>
              <a:pathLst>
                <a:path w="13679" h="12066" extrusionOk="0">
                  <a:moveTo>
                    <a:pt x="7541" y="1"/>
                  </a:moveTo>
                  <a:cubicBezTo>
                    <a:pt x="7109" y="1"/>
                    <a:pt x="6648" y="24"/>
                    <a:pt x="6157" y="68"/>
                  </a:cubicBezTo>
                  <a:cubicBezTo>
                    <a:pt x="1981" y="443"/>
                    <a:pt x="28" y="3173"/>
                    <a:pt x="1" y="6385"/>
                  </a:cubicBezTo>
                  <a:cubicBezTo>
                    <a:pt x="598" y="10109"/>
                    <a:pt x="2003" y="12066"/>
                    <a:pt x="5300" y="12066"/>
                  </a:cubicBezTo>
                  <a:cubicBezTo>
                    <a:pt x="5700" y="12066"/>
                    <a:pt x="6128" y="12037"/>
                    <a:pt x="6585" y="11979"/>
                  </a:cubicBezTo>
                  <a:cubicBezTo>
                    <a:pt x="10680" y="11470"/>
                    <a:pt x="13678" y="9516"/>
                    <a:pt x="12822" y="4297"/>
                  </a:cubicBezTo>
                  <a:cubicBezTo>
                    <a:pt x="12326" y="1256"/>
                    <a:pt x="10731" y="1"/>
                    <a:pt x="7541" y="1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543;p70"/>
            <p:cNvSpPr/>
            <p:nvPr/>
          </p:nvSpPr>
          <p:spPr>
            <a:xfrm rot="13587038">
              <a:off x="7641213" y="2895098"/>
              <a:ext cx="3403944" cy="3389830"/>
            </a:xfrm>
            <a:custGeom>
              <a:avLst/>
              <a:gdLst/>
              <a:ahLst/>
              <a:cxnLst/>
              <a:rect l="l" t="t" r="r" b="b"/>
              <a:pathLst>
                <a:path w="48235" h="48035" extrusionOk="0">
                  <a:moveTo>
                    <a:pt x="3770" y="17379"/>
                  </a:moveTo>
                  <a:cubicBezTo>
                    <a:pt x="7573" y="20948"/>
                    <a:pt x="10108" y="20948"/>
                    <a:pt x="20515" y="21349"/>
                  </a:cubicBezTo>
                  <a:cubicBezTo>
                    <a:pt x="30956" y="21782"/>
                    <a:pt x="19314" y="35525"/>
                    <a:pt x="27520" y="41797"/>
                  </a:cubicBezTo>
                  <a:cubicBezTo>
                    <a:pt x="35726" y="48034"/>
                    <a:pt x="48235" y="37827"/>
                    <a:pt x="48235" y="26986"/>
                  </a:cubicBezTo>
                  <a:cubicBezTo>
                    <a:pt x="48235" y="16145"/>
                    <a:pt x="35026" y="0"/>
                    <a:pt x="18080" y="867"/>
                  </a:cubicBezTo>
                  <a:cubicBezTo>
                    <a:pt x="1135" y="1768"/>
                    <a:pt x="1" y="13843"/>
                    <a:pt x="3770" y="17379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" name="Google Shape;1811;p34"/>
            <p:cNvGrpSpPr/>
            <p:nvPr/>
          </p:nvGrpSpPr>
          <p:grpSpPr>
            <a:xfrm>
              <a:off x="2846724" y="1619598"/>
              <a:ext cx="6579571" cy="4752178"/>
              <a:chOff x="1551000" y="452264"/>
              <a:chExt cx="6042000" cy="4363911"/>
            </a:xfrm>
          </p:grpSpPr>
          <p:sp>
            <p:nvSpPr>
              <p:cNvPr id="14" name="Google Shape;1812;p34"/>
              <p:cNvSpPr/>
              <p:nvPr/>
            </p:nvSpPr>
            <p:spPr>
              <a:xfrm>
                <a:off x="1551000" y="4440875"/>
                <a:ext cx="6042000" cy="375300"/>
              </a:xfrm>
              <a:prstGeom prst="ellipse">
                <a:avLst/>
              </a:prstGeom>
              <a:solidFill>
                <a:srgbClr val="2C3045">
                  <a:alpha val="1556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grpSp>
            <p:nvGrpSpPr>
              <p:cNvPr id="15" name="Google Shape;1813;p34"/>
              <p:cNvGrpSpPr/>
              <p:nvPr/>
            </p:nvGrpSpPr>
            <p:grpSpPr>
              <a:xfrm>
                <a:off x="1705800" y="452264"/>
                <a:ext cx="5732400" cy="4147136"/>
                <a:chOff x="628875" y="452264"/>
                <a:chExt cx="5732400" cy="4147136"/>
              </a:xfrm>
            </p:grpSpPr>
            <p:sp>
              <p:nvSpPr>
                <p:cNvPr id="16" name="Google Shape;1814;p34"/>
                <p:cNvSpPr/>
                <p:nvPr/>
              </p:nvSpPr>
              <p:spPr>
                <a:xfrm>
                  <a:off x="692753" y="617500"/>
                  <a:ext cx="5598900" cy="3981900"/>
                </a:xfrm>
                <a:prstGeom prst="roundRect">
                  <a:avLst>
                    <a:gd name="adj" fmla="val 5289"/>
                  </a:avLst>
                </a:prstGeom>
                <a:solidFill>
                  <a:schemeClr val="accent5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17" name="Google Shape;1815;p34"/>
                <p:cNvSpPr/>
                <p:nvPr/>
              </p:nvSpPr>
              <p:spPr>
                <a:xfrm>
                  <a:off x="628875" y="527550"/>
                  <a:ext cx="5732400" cy="433500"/>
                </a:xfrm>
                <a:prstGeom prst="roundRect">
                  <a:avLst>
                    <a:gd name="adj" fmla="val 13206"/>
                  </a:avLst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grpSp>
              <p:nvGrpSpPr>
                <p:cNvPr id="18" name="Google Shape;1816;p34"/>
                <p:cNvGrpSpPr/>
                <p:nvPr/>
              </p:nvGrpSpPr>
              <p:grpSpPr>
                <a:xfrm>
                  <a:off x="816950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55" name="Google Shape;1817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6" name="Google Shape;1818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9" name="Google Shape;1819;p34"/>
                <p:cNvGrpSpPr/>
                <p:nvPr/>
              </p:nvGrpSpPr>
              <p:grpSpPr>
                <a:xfrm>
                  <a:off x="1244763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53" name="Google Shape;1820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4" name="Google Shape;1821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0" name="Google Shape;1822;p34"/>
                <p:cNvGrpSpPr/>
                <p:nvPr/>
              </p:nvGrpSpPr>
              <p:grpSpPr>
                <a:xfrm>
                  <a:off x="1672575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51" name="Google Shape;1823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2" name="Google Shape;1824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1" name="Google Shape;1825;p34"/>
                <p:cNvGrpSpPr/>
                <p:nvPr/>
              </p:nvGrpSpPr>
              <p:grpSpPr>
                <a:xfrm>
                  <a:off x="2100388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49" name="Google Shape;1826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0" name="Google Shape;1827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2" name="Google Shape;1828;p34"/>
                <p:cNvGrpSpPr/>
                <p:nvPr/>
              </p:nvGrpSpPr>
              <p:grpSpPr>
                <a:xfrm>
                  <a:off x="2528200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47" name="Google Shape;1829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8" name="Google Shape;1830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3" name="Google Shape;1831;p34"/>
                <p:cNvGrpSpPr/>
                <p:nvPr/>
              </p:nvGrpSpPr>
              <p:grpSpPr>
                <a:xfrm>
                  <a:off x="2956013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45" name="Google Shape;1832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6" name="Google Shape;1833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4" name="Google Shape;1834;p34"/>
                <p:cNvGrpSpPr/>
                <p:nvPr/>
              </p:nvGrpSpPr>
              <p:grpSpPr>
                <a:xfrm>
                  <a:off x="3383825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43" name="Google Shape;1835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4" name="Google Shape;1836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5" name="Google Shape;1837;p34"/>
                <p:cNvGrpSpPr/>
                <p:nvPr/>
              </p:nvGrpSpPr>
              <p:grpSpPr>
                <a:xfrm>
                  <a:off x="3811638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41" name="Google Shape;1838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2" name="Google Shape;1839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6" name="Google Shape;1840;p34"/>
                <p:cNvGrpSpPr/>
                <p:nvPr/>
              </p:nvGrpSpPr>
              <p:grpSpPr>
                <a:xfrm>
                  <a:off x="4239450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39" name="Google Shape;1841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0" name="Google Shape;1842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7" name="Google Shape;1843;p34"/>
                <p:cNvGrpSpPr/>
                <p:nvPr/>
              </p:nvGrpSpPr>
              <p:grpSpPr>
                <a:xfrm>
                  <a:off x="4667263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37" name="Google Shape;1844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8" name="Google Shape;1845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8" name="Google Shape;1846;p34"/>
                <p:cNvGrpSpPr/>
                <p:nvPr/>
              </p:nvGrpSpPr>
              <p:grpSpPr>
                <a:xfrm>
                  <a:off x="5095075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35" name="Google Shape;1847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6" name="Google Shape;1848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9" name="Google Shape;1849;p34"/>
                <p:cNvGrpSpPr/>
                <p:nvPr/>
              </p:nvGrpSpPr>
              <p:grpSpPr>
                <a:xfrm>
                  <a:off x="5522888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33" name="Google Shape;1850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4" name="Google Shape;1851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30" name="Google Shape;1852;p34"/>
                <p:cNvGrpSpPr/>
                <p:nvPr/>
              </p:nvGrpSpPr>
              <p:grpSpPr>
                <a:xfrm>
                  <a:off x="5950700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31" name="Google Shape;1853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2" name="Google Shape;1854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</p:grpSp>
        </p:grp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126096" y="717471"/>
            <a:ext cx="42893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Tipe</a:t>
            </a:r>
            <a:r>
              <a:rPr lang="en-US" sz="28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Data </a:t>
            </a:r>
            <a:r>
              <a:rPr lang="en-US" sz="2800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Reference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516198" y="3067185"/>
            <a:ext cx="535338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Tipe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data </a:t>
            </a:r>
            <a:r>
              <a:rPr lang="en-US" sz="2000" i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reference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merupakan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tipe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data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bentukan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dapat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mengalokasikan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banyak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tiap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variabelnya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Tipe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data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bentukan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didefinisi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sendiri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oleh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programmer.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tipe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data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ini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string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i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i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class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interface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836536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155123" y="180297"/>
            <a:ext cx="6909706" cy="5632311"/>
          </a:xfrm>
          <a:prstGeom prst="rect">
            <a:avLst/>
          </a:prstGeom>
          <a:ln w="19050">
            <a:solidFill>
              <a:srgbClr val="C5E0B4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public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class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00FF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TipeReference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String nama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dirty="0">
                <a:solidFill>
                  <a:srgbClr val="B0004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umur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dirty="0">
                <a:solidFill>
                  <a:srgbClr val="B0004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double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berat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 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dirty="0">
                <a:solidFill>
                  <a:srgbClr val="B0004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void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00FF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ErlTampilkan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()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System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out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println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>
                <a:solidFill>
                  <a:srgbClr val="BA212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"Nama siswa : "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+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nama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System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out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println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>
                <a:solidFill>
                  <a:srgbClr val="BA212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"Umur : "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+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umur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System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out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println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>
                <a:solidFill>
                  <a:srgbClr val="BA212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"Berat Badan : "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+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berat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 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public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static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B0004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void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00FF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main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String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[]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args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TipeReference awal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=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new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TipeReference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();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awal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nama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=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BA212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"Erlangga"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awal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umur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=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23;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awal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berat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=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45.4;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 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awal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ErlTampilkan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();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7420057" y="4420519"/>
            <a:ext cx="4500274" cy="1594816"/>
          </a:xfrm>
          <a:prstGeom prst="roundRect">
            <a:avLst>
              <a:gd name="adj" fmla="val 17714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Nama siswa : Erlangga</a:t>
            </a:r>
            <a:endParaRPr lang="en-US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id-ID" sz="20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Umur : 23</a:t>
            </a:r>
            <a:endParaRPr lang="en-US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id-ID" sz="20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Berat Badan : 45.4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8411652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3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263885" y="524871"/>
            <a:ext cx="42893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sz="28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8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Konstanta</a:t>
            </a:r>
            <a:r>
              <a:rPr lang="en-US" sz="28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dalam Java</a:t>
            </a:r>
            <a:endParaRPr lang="en-US" sz="2800" i="1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237230" y="1866616"/>
            <a:ext cx="7702306" cy="2664789"/>
            <a:chOff x="2246115" y="2451077"/>
            <a:chExt cx="7702306" cy="2664789"/>
          </a:xfrm>
        </p:grpSpPr>
        <p:sp>
          <p:nvSpPr>
            <p:cNvPr id="9" name="Rounded Rectangle 8"/>
            <p:cNvSpPr/>
            <p:nvPr/>
          </p:nvSpPr>
          <p:spPr>
            <a:xfrm>
              <a:off x="2318618" y="2529997"/>
              <a:ext cx="7526422" cy="2547795"/>
            </a:xfrm>
            <a:prstGeom prst="roundRect">
              <a:avLst>
                <a:gd name="adj" fmla="val 8918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549358" y="2667159"/>
              <a:ext cx="7064942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Variabel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dan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konstanta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merupakan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perintah</a:t>
              </a:r>
              <a:r>
                <a:rPr kumimoji="0" lang="en-US" sz="2000" b="0" i="0" u="none" strike="noStrike" kern="120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dalam Java untuk </a:t>
              </a:r>
              <a:r>
                <a:rPr kumimoji="0" lang="en-US" sz="2000" b="0" i="0" u="none" strike="noStrike" kern="1200" cap="none" spc="0" normalizeH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menyimpan</a:t>
              </a:r>
              <a:r>
                <a:rPr kumimoji="0" lang="en-US" sz="2000" b="0" i="0" u="none" strike="noStrike" kern="120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nilai</a:t>
              </a:r>
              <a:r>
                <a:rPr kumimoji="0" lang="en-US" sz="2000" b="0" i="0" u="none" strike="noStrike" kern="120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data </a:t>
              </a:r>
              <a:r>
                <a:rPr kumimoji="0" lang="en-US" sz="2000" b="0" i="0" u="none" strike="noStrike" kern="1200" cap="none" spc="0" normalizeH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tertentu</a:t>
              </a:r>
              <a:r>
                <a:rPr kumimoji="0" lang="en-US" sz="2000" b="0" i="0" u="none" strike="noStrike" kern="120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 </a:t>
              </a:r>
              <a:r>
                <a:rPr lang="en-US" sz="20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Akan </a:t>
              </a:r>
              <a:r>
                <a:rPr lang="en-US" sz="2000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tetapi</a:t>
              </a:r>
              <a:r>
                <a:rPr lang="en-US" sz="20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, </a:t>
              </a:r>
              <a:r>
                <a:rPr lang="en-US" sz="2000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konstanta</a:t>
              </a:r>
              <a:r>
                <a:rPr lang="en-US" sz="20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hanya</a:t>
              </a:r>
              <a:r>
                <a:rPr lang="en-US" sz="20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memiliki </a:t>
              </a:r>
              <a:r>
                <a:rPr lang="en-US" sz="2000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nilai</a:t>
              </a:r>
              <a:r>
                <a:rPr lang="en-US" sz="20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data tetap </a:t>
              </a:r>
              <a:r>
                <a:rPr lang="en-US" sz="2000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dan</a:t>
              </a:r>
              <a:r>
                <a:rPr lang="en-US" sz="20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tidak </a:t>
              </a:r>
              <a:r>
                <a:rPr lang="en-US" sz="2000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berubah</a:t>
              </a:r>
              <a:r>
                <a:rPr lang="en-US" sz="20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, </a:t>
              </a:r>
              <a:r>
                <a:rPr lang="en-US" sz="2000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sedangkan</a:t>
              </a:r>
              <a:r>
                <a:rPr lang="en-US" sz="20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variable </a:t>
              </a:r>
              <a:r>
                <a:rPr lang="en-US" sz="2000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bisa</a:t>
              </a:r>
              <a:r>
                <a:rPr lang="en-US" sz="20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menyimpan</a:t>
              </a:r>
              <a:r>
                <a:rPr lang="en-US" sz="20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nilai</a:t>
              </a:r>
              <a:r>
                <a:rPr lang="en-US" sz="20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yang </a:t>
              </a:r>
              <a:r>
                <a:rPr lang="en-US" sz="2000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bervariasi</a:t>
              </a:r>
              <a:r>
                <a:rPr lang="en-US" sz="20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. </a:t>
              </a:r>
              <a:r>
                <a:rPr lang="en-US" sz="2000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selain</a:t>
              </a:r>
              <a:r>
                <a:rPr lang="en-US" sz="20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itu</a:t>
              </a:r>
              <a:r>
                <a:rPr lang="en-US" sz="20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variable </a:t>
              </a:r>
              <a:r>
                <a:rPr lang="en-US" sz="2000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bisa</a:t>
              </a:r>
              <a:r>
                <a:rPr lang="en-US" sz="20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diinisialisasikan</a:t>
              </a:r>
              <a:r>
                <a:rPr lang="en-US" sz="20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dulu</a:t>
              </a:r>
              <a:r>
                <a:rPr lang="en-US" sz="20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, </a:t>
              </a:r>
              <a:r>
                <a:rPr lang="en-US" sz="2000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sedangkan</a:t>
              </a:r>
              <a:r>
                <a:rPr lang="en-US" sz="20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konstanta</a:t>
              </a:r>
              <a:r>
                <a:rPr lang="en-US" sz="20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harus</a:t>
              </a:r>
              <a:r>
                <a:rPr lang="en-US" sz="20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diinisialisasikan</a:t>
              </a:r>
              <a:r>
                <a:rPr lang="en-US" sz="20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di </a:t>
              </a:r>
              <a:r>
                <a:rPr lang="en-US" sz="2000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awal</a:t>
              </a:r>
              <a:r>
                <a:rPr lang="en-US" sz="20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dan</a:t>
              </a:r>
              <a:r>
                <a:rPr lang="en-US" sz="20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tidak dapat </a:t>
              </a:r>
              <a:r>
                <a:rPr lang="en-US" sz="2000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diubah</a:t>
              </a:r>
              <a:r>
                <a:rPr lang="en-US" sz="20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dalam </a:t>
              </a:r>
              <a:r>
                <a:rPr lang="en-US" sz="2000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badan</a:t>
              </a:r>
              <a:r>
                <a:rPr lang="en-US" sz="20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program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2246115" y="2451077"/>
              <a:ext cx="3242821" cy="1299580"/>
              <a:chOff x="2000367" y="576821"/>
              <a:chExt cx="3242821" cy="1299580"/>
            </a:xfrm>
            <a:solidFill>
              <a:schemeClr val="accent6">
                <a:lumMod val="60000"/>
                <a:lumOff val="40000"/>
              </a:schemeClr>
            </a:solidFill>
          </p:grpSpPr>
          <p:sp>
            <p:nvSpPr>
              <p:cNvPr id="12" name="Rectangle 11"/>
              <p:cNvSpPr/>
              <p:nvPr/>
            </p:nvSpPr>
            <p:spPr>
              <a:xfrm>
                <a:off x="2000368" y="576821"/>
                <a:ext cx="3242820" cy="160255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ill Sans MT" panose="020B0502020104020203"/>
                  <a:ea typeface="+mn-ea"/>
                  <a:cs typeface="+mn-cs"/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 rot="5400000">
                <a:off x="1430705" y="1146484"/>
                <a:ext cx="1299579" cy="160255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ill Sans MT" panose="020B0502020104020203"/>
                  <a:ea typeface="+mn-ea"/>
                  <a:cs typeface="+mn-cs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 flipH="1" flipV="1">
              <a:off x="6705600" y="3816286"/>
              <a:ext cx="3242821" cy="1299580"/>
              <a:chOff x="2000367" y="576821"/>
              <a:chExt cx="3242821" cy="1299580"/>
            </a:xfrm>
            <a:solidFill>
              <a:schemeClr val="accent6">
                <a:lumMod val="60000"/>
                <a:lumOff val="40000"/>
              </a:schemeClr>
            </a:solidFill>
          </p:grpSpPr>
          <p:sp>
            <p:nvSpPr>
              <p:cNvPr id="15" name="Rectangle 14"/>
              <p:cNvSpPr/>
              <p:nvPr/>
            </p:nvSpPr>
            <p:spPr>
              <a:xfrm>
                <a:off x="2000368" y="576821"/>
                <a:ext cx="3242820" cy="160255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ill Sans MT" panose="020B0502020104020203"/>
                  <a:ea typeface="+mn-ea"/>
                  <a:cs typeface="+mn-cs"/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 rot="5400000">
                <a:off x="1430705" y="1146484"/>
                <a:ext cx="1299579" cy="160255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ill Sans MT" panose="020B0502020104020203"/>
                  <a:ea typeface="+mn-ea"/>
                  <a:cs typeface="+mn-cs"/>
                </a:endParaRPr>
              </a:p>
            </p:txBody>
          </p:sp>
        </p:grpSp>
      </p:grpSp>
      <p:sp>
        <p:nvSpPr>
          <p:cNvPr id="17" name="Rounded Rectangle 16"/>
          <p:cNvSpPr/>
          <p:nvPr/>
        </p:nvSpPr>
        <p:spPr>
          <a:xfrm>
            <a:off x="2397485" y="5149671"/>
            <a:ext cx="2073896" cy="904973"/>
          </a:xfrm>
          <a:prstGeom prst="roundRect">
            <a:avLst>
              <a:gd name="adj" fmla="val 5000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chemeClr val="tx1"/>
                </a:solidFill>
              </a:rPr>
              <a:t>Variabel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Lokal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7705385" y="5097615"/>
            <a:ext cx="2073896" cy="904973"/>
          </a:xfrm>
          <a:prstGeom prst="roundRect">
            <a:avLst>
              <a:gd name="adj" fmla="val 5000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chemeClr val="tx1"/>
                </a:solidFill>
              </a:rPr>
              <a:t>Variabel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i="1" dirty="0">
                <a:solidFill>
                  <a:schemeClr val="tx1"/>
                </a:solidFill>
              </a:rPr>
              <a:t>Static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051435" y="5148281"/>
            <a:ext cx="2073896" cy="904973"/>
          </a:xfrm>
          <a:prstGeom prst="roundRect">
            <a:avLst>
              <a:gd name="adj" fmla="val 5000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chemeClr val="tx1"/>
                </a:solidFill>
              </a:rPr>
              <a:t>Variabel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i="1" dirty="0">
                <a:solidFill>
                  <a:schemeClr val="tx1"/>
                </a:solidFill>
              </a:rPr>
              <a:t>Instance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958278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823209" y="794487"/>
            <a:ext cx="2073896" cy="904973"/>
          </a:xfrm>
          <a:prstGeom prst="roundRect">
            <a:avLst>
              <a:gd name="adj" fmla="val 5000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chemeClr val="tx1"/>
                </a:solidFill>
                <a:latin typeface="Cambria" panose="02040503050406030204" pitchFamily="18" charset="0"/>
              </a:rPr>
              <a:t>Variabel</a:t>
            </a:r>
            <a:r>
              <a:rPr lang="en-US" sz="200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mbria" panose="02040503050406030204" pitchFamily="18" charset="0"/>
              </a:rPr>
              <a:t>Lokal</a:t>
            </a:r>
            <a:r>
              <a:rPr lang="en-US" sz="200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252247" y="776130"/>
            <a:ext cx="78148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Deklarasi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variable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lokal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dapat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dilakukan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metgod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konstruktor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blok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program. Blok program lain tidak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mengenali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jenis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variable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kecuali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dideklarasikan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diinisiasi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terlebih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dahulu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282730" y="1884126"/>
            <a:ext cx="6096000" cy="3416320"/>
          </a:xfrm>
          <a:prstGeom prst="rect">
            <a:avLst/>
          </a:prstGeom>
          <a:ln w="19050">
            <a:solidFill>
              <a:srgbClr val="C5E0B4"/>
            </a:solidFill>
          </a:ln>
        </p:spPr>
        <p:txBody>
          <a:bodyPr>
            <a:spAutoFit/>
          </a:bodyPr>
          <a:lstStyle/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public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class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00FF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UmurSiswa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public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B0004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void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00FF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umurku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()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</a:t>
            </a:r>
            <a:r>
              <a:rPr lang="id-ID" dirty="0">
                <a:solidFill>
                  <a:srgbClr val="B0004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myage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=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20;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myage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=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myage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+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1;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System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out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println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>
                <a:solidFill>
                  <a:srgbClr val="BA212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"Umur siswa : "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+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myage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public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static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B0004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void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00FF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main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String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[]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args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UmurSiswa lokal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=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new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UmurSiswa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();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lokal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umurku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();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3252247" y="5514455"/>
            <a:ext cx="2691353" cy="637153"/>
          </a:xfrm>
          <a:prstGeom prst="roundRect">
            <a:avLst>
              <a:gd name="adj" fmla="val 17714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Umur s</a:t>
            </a:r>
            <a:r>
              <a:rPr lang="en-US" sz="2000" dirty="0" err="1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iswa</a:t>
            </a:r>
            <a:r>
              <a:rPr lang="id-ID" sz="2000" dirty="0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: </a:t>
            </a:r>
            <a:r>
              <a:rPr lang="en-US" sz="2000" dirty="0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21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156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823209" y="794487"/>
            <a:ext cx="2073896" cy="904973"/>
          </a:xfrm>
          <a:prstGeom prst="roundRect">
            <a:avLst>
              <a:gd name="adj" fmla="val 5000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</a:rPr>
              <a:t>Variabel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</a:rPr>
              <a:t> 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</a:rPr>
              <a:t>Instance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230475" y="508309"/>
            <a:ext cx="781482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Variabel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instance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dideklarasikan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dalam </a:t>
            </a:r>
            <a:r>
              <a:rPr kumimoji="0" lang="en-US" sz="1800" b="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class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,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sebelum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atau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sesudah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blok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utama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program (</a:t>
            </a:r>
            <a:r>
              <a:rPr kumimoji="0" lang="en-US" sz="1800" b="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method main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). Instance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akan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dikenali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dan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dapat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digunakan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dalam </a:t>
            </a:r>
            <a:r>
              <a:rPr kumimoji="0" lang="en-US" sz="1800" b="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method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,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kostruktor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dan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blok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utama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program.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Variabel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instance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memiliki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ciri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utama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tipe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data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numerik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memiliki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nilai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default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adalah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0, </a:t>
            </a:r>
            <a:r>
              <a:rPr kumimoji="0" lang="en-US" sz="1800" b="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Boolean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adalah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false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dan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referensi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tipe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objek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adalah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null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.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2392" y="3341914"/>
            <a:ext cx="5943600" cy="2308324"/>
          </a:xfrm>
          <a:prstGeom prst="rect">
            <a:avLst/>
          </a:prstGeom>
          <a:ln w="19050">
            <a:solidFill>
              <a:srgbClr val="C5E0B4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public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class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00FF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ContohiInstance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String nama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 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public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static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B0004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void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00FF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main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String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[]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args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System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out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println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>
                <a:solidFill>
                  <a:srgbClr val="BA212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"Nama saya adalah "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+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nama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6131927" y="2122151"/>
            <a:ext cx="5937063" cy="4094967"/>
          </a:xfrm>
          <a:prstGeom prst="rect">
            <a:avLst/>
          </a:prstGeom>
          <a:ln w="19050">
            <a:solidFill>
              <a:srgbClr val="C5E0B4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public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class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00FF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ContohInstance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80000"/>
              </a:lnSpc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public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String nama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80000"/>
              </a:lnSpc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 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80000"/>
              </a:lnSpc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public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B0004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void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00FF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karyawan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String xnama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80000"/>
              </a:lnSpc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nama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=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xnama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80000"/>
              </a:lnSpc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80000"/>
              </a:lnSpc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 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80000"/>
              </a:lnSpc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public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String </a:t>
            </a:r>
            <a:r>
              <a:rPr lang="id-ID" dirty="0">
                <a:solidFill>
                  <a:srgbClr val="0000FF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ambilNama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()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80000"/>
              </a:lnSpc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return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nama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80000"/>
              </a:lnSpc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80000"/>
              </a:lnSpc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public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static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B0004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void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00FF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main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String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[]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args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80000"/>
              </a:lnSpc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ContohInstance namaku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=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new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ContohInstance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();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80000"/>
              </a:lnSpc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namaku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karyawan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>
                <a:solidFill>
                  <a:srgbClr val="BA212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"Andi Novianto"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80000"/>
              </a:lnSpc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System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out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println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>
                <a:solidFill>
                  <a:srgbClr val="BA212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"Nama karyawan toko ABC adalah "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+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namaku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ambilNama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());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80000"/>
              </a:lnSpc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69171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823209" y="794487"/>
            <a:ext cx="2073896" cy="904973"/>
          </a:xfrm>
          <a:prstGeom prst="roundRect">
            <a:avLst>
              <a:gd name="adj" fmla="val 5000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Variabel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Static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252247" y="776130"/>
            <a:ext cx="78148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Variabel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static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dideklarasikan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dalam class dengan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diawali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keyword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1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static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.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Nilai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dalam variable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bersifat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tetap atau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dikenal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juga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sebagai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konstanta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, dengan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ciri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khas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penggunaan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keyword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1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final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.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Variabel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ini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dideklarasikan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di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luar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method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,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konstruktur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atau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blok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program.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252247" y="2240300"/>
            <a:ext cx="6096000" cy="2308324"/>
          </a:xfrm>
          <a:prstGeom prst="rect">
            <a:avLst/>
          </a:prstGeom>
          <a:ln w="19050">
            <a:solidFill>
              <a:srgbClr val="C5E0B4"/>
            </a:solidFill>
          </a:ln>
        </p:spPr>
        <p:txBody>
          <a:bodyPr>
            <a:spAutoFit/>
          </a:bodyPr>
          <a:lstStyle/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 err="1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public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 err="1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class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00FF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Konstanta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dirty="0" err="1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public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 err="1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static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final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 err="1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String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 err="1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myconstanta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=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BA212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"Mari Belajar Java dengan Erlangga"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dirty="0" err="1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public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 err="1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static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 err="1">
                <a:solidFill>
                  <a:srgbClr val="B0004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void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00FF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main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 err="1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String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[]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 err="1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args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</a:t>
            </a:r>
            <a:r>
              <a:rPr lang="id-ID" dirty="0" err="1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System</a:t>
            </a:r>
            <a:r>
              <a:rPr lang="id-ID" dirty="0" err="1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 err="1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out</a:t>
            </a:r>
            <a:r>
              <a:rPr lang="id-ID" dirty="0" err="1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 err="1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println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>
                <a:solidFill>
                  <a:srgbClr val="BA212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"</a:t>
            </a:r>
            <a:r>
              <a:rPr lang="id-ID" dirty="0" err="1">
                <a:solidFill>
                  <a:srgbClr val="BA212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Output</a:t>
            </a:r>
            <a:r>
              <a:rPr lang="id-ID" dirty="0">
                <a:solidFill>
                  <a:srgbClr val="BA212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konstanta adalah "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+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 err="1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myconstanta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3252247" y="5151380"/>
            <a:ext cx="6924390" cy="737791"/>
          </a:xfrm>
          <a:prstGeom prst="roundRect">
            <a:avLst>
              <a:gd name="adj" fmla="val 13288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dirty="0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Output konstanta adalah Mari Belajar Java dengan Erlangga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10251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Silahkan kerjakan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Aktivitas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Mandiri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129913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lose-up of gamer using rgb keyboard and mouse for online competition">
            <a:extLst>
              <a:ext uri="{FF2B5EF4-FFF2-40B4-BE49-F238E27FC236}">
                <a16:creationId xmlns="" xmlns:a16="http://schemas.microsoft.com/office/drawing/2014/main" id="{806EB09B-A022-288D-1CA1-C4EF17E14C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3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1" name="Pentagon 10"/>
          <p:cNvSpPr/>
          <p:nvPr/>
        </p:nvSpPr>
        <p:spPr>
          <a:xfrm rot="5400000">
            <a:off x="505374" y="546873"/>
            <a:ext cx="4670066" cy="3576320"/>
          </a:xfrm>
          <a:prstGeom prst="homePlate">
            <a:avLst/>
          </a:prstGeom>
          <a:solidFill>
            <a:srgbClr val="BDD7E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/>
          <p:cNvSpPr/>
          <p:nvPr/>
        </p:nvSpPr>
        <p:spPr>
          <a:xfrm>
            <a:off x="2458621" y="518475"/>
            <a:ext cx="763572" cy="7635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52248" y="1290198"/>
            <a:ext cx="3576320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Mengolah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Input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Data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Sederhana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Melalui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Keyboard</a:t>
            </a:r>
          </a:p>
        </p:txBody>
      </p:sp>
    </p:spTree>
    <p:extLst>
      <p:ext uri="{BB962C8B-B14F-4D97-AF65-F5344CB8AC3E}">
        <p14:creationId xmlns:p14="http://schemas.microsoft.com/office/powerpoint/2010/main" val="16666370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oding man">
            <a:extLst>
              <a:ext uri="{FF2B5EF4-FFF2-40B4-BE49-F238E27FC236}">
                <a16:creationId xmlns="" xmlns:a16="http://schemas.microsoft.com/office/drawing/2014/main" id="{96A52E5E-682A-78CC-B378-30043A3998A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68" b="9267"/>
          <a:stretch/>
        </p:blipFill>
        <p:spPr bwMode="auto">
          <a:xfrm>
            <a:off x="0" y="0"/>
            <a:ext cx="12192001" cy="6743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1" name="Pentagon 10"/>
          <p:cNvSpPr/>
          <p:nvPr/>
        </p:nvSpPr>
        <p:spPr>
          <a:xfrm rot="5400000">
            <a:off x="505374" y="546873"/>
            <a:ext cx="4670066" cy="3576320"/>
          </a:xfrm>
          <a:prstGeom prst="homePlate">
            <a:avLst/>
          </a:prstGeom>
          <a:solidFill>
            <a:srgbClr val="BDD7E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/>
          <p:cNvSpPr/>
          <p:nvPr/>
        </p:nvSpPr>
        <p:spPr>
          <a:xfrm>
            <a:off x="2458621" y="518475"/>
            <a:ext cx="763572" cy="7635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52248" y="1290198"/>
            <a:ext cx="3576320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Mengenal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Bahasa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Pemrograman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Java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99123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451061" y="763646"/>
            <a:ext cx="9274644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pemrograman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Java,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pengguna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dapat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menginputkan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ke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melalui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keyboard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Metode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input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biasa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disebut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user entry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Java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menyediakan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beberapa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fitur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mengelola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input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seperti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class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Scanner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Buffered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Reader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menampilkan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output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-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dapat menggunakan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fungsi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print(),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println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(),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format().</a:t>
            </a:r>
          </a:p>
        </p:txBody>
      </p:sp>
      <p:sp>
        <p:nvSpPr>
          <p:cNvPr id="3" name="Rectangle 2"/>
          <p:cNvSpPr/>
          <p:nvPr/>
        </p:nvSpPr>
        <p:spPr>
          <a:xfrm>
            <a:off x="1451061" y="2290053"/>
            <a:ext cx="92746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Metode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paling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sederhana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membuat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 yang dapat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menerima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input user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menggunakan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class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Scanner. 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menggunakannya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Anda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perlu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err="1">
                <a:latin typeface="Cambria" panose="02040503050406030204" pitchFamily="18" charset="0"/>
                <a:ea typeface="Cambria" panose="02040503050406030204" pitchFamily="18" charset="0"/>
              </a:rPr>
              <a:t>meng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-import library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terlebih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dahulu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perintah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berikut</a:t>
            </a:r>
          </a:p>
        </p:txBody>
      </p:sp>
      <p:sp>
        <p:nvSpPr>
          <p:cNvPr id="5" name="Rectangle 4"/>
          <p:cNvSpPr/>
          <p:nvPr/>
        </p:nvSpPr>
        <p:spPr>
          <a:xfrm>
            <a:off x="1451061" y="3539461"/>
            <a:ext cx="9274644" cy="39592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import </a:t>
            </a:r>
            <a:r>
              <a:rPr lang="en-US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java.util.Scanner</a:t>
            </a:r>
            <a:r>
              <a:rPr lang="en-US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;</a:t>
            </a:r>
          </a:p>
        </p:txBody>
      </p:sp>
      <p:sp>
        <p:nvSpPr>
          <p:cNvPr id="6" name="Rectangle 5"/>
          <p:cNvSpPr/>
          <p:nvPr/>
        </p:nvSpPr>
        <p:spPr>
          <a:xfrm>
            <a:off x="1451061" y="4156285"/>
            <a:ext cx="92746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Selanjutnya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buat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objek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menampung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input dengan format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penulisan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berikut</a:t>
            </a:r>
          </a:p>
        </p:txBody>
      </p:sp>
      <p:sp>
        <p:nvSpPr>
          <p:cNvPr id="7" name="Rectangle 6"/>
          <p:cNvSpPr/>
          <p:nvPr/>
        </p:nvSpPr>
        <p:spPr>
          <a:xfrm>
            <a:off x="1451061" y="4878290"/>
            <a:ext cx="9274644" cy="39592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Scanner </a:t>
            </a:r>
            <a:r>
              <a:rPr lang="en-US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nama</a:t>
            </a:r>
            <a:r>
              <a:rPr lang="en-US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</a:t>
            </a:r>
            <a:r>
              <a:rPr lang="en-US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objek</a:t>
            </a:r>
            <a:r>
              <a:rPr lang="en-US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new Scanner (System.in);</a:t>
            </a:r>
          </a:p>
        </p:txBody>
      </p:sp>
    </p:spTree>
    <p:extLst>
      <p:ext uri="{BB962C8B-B14F-4D97-AF65-F5344CB8AC3E}">
        <p14:creationId xmlns:p14="http://schemas.microsoft.com/office/powerpoint/2010/main" val="28626485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451061" y="784514"/>
            <a:ext cx="9274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Lalu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simpan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data input tersebut ke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format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penulisan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berikut.</a:t>
            </a:r>
          </a:p>
        </p:txBody>
      </p:sp>
      <p:sp>
        <p:nvSpPr>
          <p:cNvPr id="2" name="Rectangle 1"/>
          <p:cNvSpPr/>
          <p:nvPr/>
        </p:nvSpPr>
        <p:spPr>
          <a:xfrm>
            <a:off x="1555423" y="1272617"/>
            <a:ext cx="2507530" cy="518475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1. Data Input </a:t>
            </a:r>
            <a:r>
              <a:rPr lang="en-US" b="1" i="1" dirty="0">
                <a:latin typeface="Cambria" panose="02040503050406030204" pitchFamily="18" charset="0"/>
                <a:ea typeface="Cambria" panose="02040503050406030204" pitchFamily="18" charset="0"/>
              </a:rPr>
              <a:t>String</a:t>
            </a:r>
          </a:p>
        </p:txBody>
      </p:sp>
      <p:sp>
        <p:nvSpPr>
          <p:cNvPr id="6" name="Rectangle 5"/>
          <p:cNvSpPr/>
          <p:nvPr/>
        </p:nvSpPr>
        <p:spPr>
          <a:xfrm>
            <a:off x="4355184" y="1199261"/>
            <a:ext cx="63705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Ada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dua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perintah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mengambil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data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input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tipe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data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String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yaitu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berikut</a:t>
            </a:r>
          </a:p>
        </p:txBody>
      </p:sp>
      <p:sp>
        <p:nvSpPr>
          <p:cNvPr id="7" name="Rectangle 6"/>
          <p:cNvSpPr/>
          <p:nvPr/>
        </p:nvSpPr>
        <p:spPr>
          <a:xfrm>
            <a:off x="1555423" y="1986111"/>
            <a:ext cx="9170282" cy="39592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nama</a:t>
            </a:r>
            <a:r>
              <a:rPr lang="en-US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</a:t>
            </a:r>
            <a:r>
              <a:rPr lang="en-US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variabel</a:t>
            </a:r>
            <a:r>
              <a:rPr lang="en-US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</a:t>
            </a:r>
            <a:r>
              <a:rPr lang="en-US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nama</a:t>
            </a:r>
            <a:r>
              <a:rPr lang="en-US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</a:t>
            </a:r>
            <a:r>
              <a:rPr lang="en-US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objek.next</a:t>
            </a:r>
            <a:r>
              <a:rPr lang="en-US" spc="300" dirty="0" smtClean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();</a:t>
            </a:r>
            <a:endParaRPr lang="en-US" spc="300" dirty="0">
              <a:latin typeface="Courier New" panose="02070309020205020404" pitchFamily="49" charset="0"/>
              <a:ea typeface="Cambria" panose="02040503050406030204" pitchFamily="18" charset="0"/>
              <a:cs typeface="Courier New" panose="02070309020205020404" pitchFamily="49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55423" y="3195452"/>
            <a:ext cx="9170282" cy="39592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nama</a:t>
            </a:r>
            <a:r>
              <a:rPr lang="en-US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</a:t>
            </a:r>
            <a:r>
              <a:rPr lang="en-US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variabel</a:t>
            </a:r>
            <a:r>
              <a:rPr lang="en-US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</a:t>
            </a:r>
            <a:r>
              <a:rPr lang="en-US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nama</a:t>
            </a:r>
            <a:r>
              <a:rPr lang="en-US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</a:t>
            </a:r>
            <a:r>
              <a:rPr lang="en-US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objek.nextLine</a:t>
            </a:r>
            <a:r>
              <a:rPr lang="en-US" spc="300" dirty="0" smtClean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();</a:t>
            </a:r>
            <a:endParaRPr lang="en-US" spc="300" dirty="0">
              <a:latin typeface="Courier New" panose="02070309020205020404" pitchFamily="49" charset="0"/>
              <a:ea typeface="Cambria" panose="02040503050406030204" pitchFamily="18" charset="0"/>
              <a:cs typeface="Courier New" panose="02070309020205020404" pitchFamily="49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55423" y="2447087"/>
            <a:ext cx="92746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Perintah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tersebut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memasukkan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input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muncul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sebelum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pembatas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default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pembatasnya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spasi).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555423" y="3667129"/>
            <a:ext cx="63144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Perintah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tersebut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memasukkan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input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sampai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akhir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baris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11" name="Oval 10"/>
          <p:cNvSpPr/>
          <p:nvPr/>
        </p:nvSpPr>
        <p:spPr>
          <a:xfrm>
            <a:off x="1206630" y="2119556"/>
            <a:ext cx="129036" cy="12903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206630" y="3498583"/>
            <a:ext cx="129036" cy="12903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555423" y="4293886"/>
            <a:ext cx="2507530" cy="518475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2. Data Input </a:t>
            </a:r>
            <a:r>
              <a:rPr lang="en-US" b="1" i="1" dirty="0" err="1">
                <a:latin typeface="Cambria" panose="02040503050406030204" pitchFamily="18" charset="0"/>
                <a:ea typeface="Cambria" panose="02040503050406030204" pitchFamily="18" charset="0"/>
              </a:rPr>
              <a:t>Int</a:t>
            </a:r>
            <a:endParaRPr lang="en-US" b="1" i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555423" y="5024666"/>
            <a:ext cx="9170282" cy="39592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nama</a:t>
            </a:r>
            <a:r>
              <a:rPr lang="en-US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</a:t>
            </a:r>
            <a:r>
              <a:rPr lang="en-US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variabel</a:t>
            </a:r>
            <a:r>
              <a:rPr lang="en-US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</a:t>
            </a:r>
            <a:r>
              <a:rPr lang="en-US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nama</a:t>
            </a:r>
            <a:r>
              <a:rPr lang="en-US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</a:t>
            </a:r>
            <a:r>
              <a:rPr lang="en-US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objek.nextInt</a:t>
            </a:r>
            <a:r>
              <a:rPr lang="en-US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();</a:t>
            </a:r>
          </a:p>
        </p:txBody>
      </p:sp>
      <p:sp>
        <p:nvSpPr>
          <p:cNvPr id="15" name="Oval 14"/>
          <p:cNvSpPr/>
          <p:nvPr/>
        </p:nvSpPr>
        <p:spPr>
          <a:xfrm>
            <a:off x="1206630" y="5158111"/>
            <a:ext cx="129036" cy="12903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555423" y="5534546"/>
            <a:ext cx="91702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Perintah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tersebut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memasukkan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input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tipe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data int. 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tipe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data lain dapat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menyesuaikan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seperti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nextDouble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().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nextFloat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(),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nextBoolean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().</a:t>
            </a:r>
          </a:p>
        </p:txBody>
      </p:sp>
    </p:spTree>
    <p:extLst>
      <p:ext uri="{BB962C8B-B14F-4D97-AF65-F5344CB8AC3E}">
        <p14:creationId xmlns:p14="http://schemas.microsoft.com/office/powerpoint/2010/main" val="151805464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41515" y="155251"/>
            <a:ext cx="6851490" cy="5016758"/>
          </a:xfrm>
          <a:prstGeom prst="rect">
            <a:avLst/>
          </a:prstGeom>
          <a:ln w="19050">
            <a:solidFill>
              <a:srgbClr val="C5E0B4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sz="1600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import</a:t>
            </a:r>
            <a:r>
              <a:rPr lang="id-ID" sz="16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sz="1600" dirty="0">
                <a:solidFill>
                  <a:srgbClr val="0000FF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java.util.Scanner</a:t>
            </a:r>
            <a:r>
              <a:rPr lang="id-ID" sz="16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sz="16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 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sz="1600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public</a:t>
            </a:r>
            <a:r>
              <a:rPr lang="id-ID" sz="16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sz="1600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class</a:t>
            </a:r>
            <a:r>
              <a:rPr lang="id-ID" sz="16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sz="1600" dirty="0">
                <a:solidFill>
                  <a:srgbClr val="0000FF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ContohScanner</a:t>
            </a:r>
            <a:r>
              <a:rPr lang="id-ID" sz="16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sz="16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sz="16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sz="1600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public</a:t>
            </a:r>
            <a:r>
              <a:rPr lang="id-ID" sz="16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sz="1600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static</a:t>
            </a:r>
            <a:r>
              <a:rPr lang="id-ID" sz="16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sz="1600" dirty="0">
                <a:solidFill>
                  <a:srgbClr val="B0004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void</a:t>
            </a:r>
            <a:r>
              <a:rPr lang="id-ID" sz="16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sz="1600" dirty="0">
                <a:solidFill>
                  <a:srgbClr val="0000FF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main</a:t>
            </a:r>
            <a:r>
              <a:rPr lang="id-ID" sz="16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sz="16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String</a:t>
            </a:r>
            <a:r>
              <a:rPr lang="id-ID" sz="16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[]</a:t>
            </a:r>
            <a:r>
              <a:rPr lang="id-ID" sz="16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args</a:t>
            </a:r>
            <a:r>
              <a:rPr lang="id-ID" sz="16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r>
              <a:rPr lang="id-ID" sz="16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sz="16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sz="16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String nama</a:t>
            </a:r>
            <a:r>
              <a:rPr lang="id-ID" sz="16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sz="16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</a:t>
            </a:r>
            <a:r>
              <a:rPr lang="id-ID" sz="1600" dirty="0">
                <a:solidFill>
                  <a:srgbClr val="B0004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r>
              <a:rPr lang="id-ID" sz="16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usia</a:t>
            </a:r>
            <a:r>
              <a:rPr lang="id-ID" sz="16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sz="16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</a:t>
            </a:r>
            <a:r>
              <a:rPr lang="id-ID" sz="1600" i="1" dirty="0">
                <a:solidFill>
                  <a:srgbClr val="40808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// Membuat objek input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sz="16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Scanner input </a:t>
            </a:r>
            <a:r>
              <a:rPr lang="id-ID" sz="16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=</a:t>
            </a:r>
            <a:r>
              <a:rPr lang="id-ID" sz="16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sz="1600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new</a:t>
            </a:r>
            <a:r>
              <a:rPr lang="id-ID" sz="16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Scanner</a:t>
            </a:r>
            <a:r>
              <a:rPr lang="id-ID" sz="16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sz="16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System</a:t>
            </a:r>
            <a:r>
              <a:rPr lang="id-ID" sz="16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sz="1600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in</a:t>
            </a:r>
            <a:r>
              <a:rPr lang="id-ID" sz="16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sz="16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System</a:t>
            </a:r>
            <a:r>
              <a:rPr lang="id-ID" sz="16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sz="1600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out</a:t>
            </a:r>
            <a:r>
              <a:rPr lang="id-ID" sz="16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sz="1600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print</a:t>
            </a:r>
            <a:r>
              <a:rPr lang="id-ID" sz="16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sz="1600" dirty="0">
                <a:solidFill>
                  <a:srgbClr val="BA212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"Nama Peserta Didik: "</a:t>
            </a:r>
            <a:r>
              <a:rPr lang="id-ID" sz="16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sz="16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</a:t>
            </a:r>
            <a:r>
              <a:rPr lang="id-ID" sz="1600" i="1" dirty="0">
                <a:solidFill>
                  <a:srgbClr val="40808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// Membaca input String sampai akhir baris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sz="16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nama </a:t>
            </a:r>
            <a:r>
              <a:rPr lang="id-ID" sz="16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=</a:t>
            </a:r>
            <a:r>
              <a:rPr lang="id-ID" sz="16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input</a:t>
            </a:r>
            <a:r>
              <a:rPr lang="id-ID" sz="16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sz="1600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nextLine</a:t>
            </a:r>
            <a:r>
              <a:rPr lang="id-ID" sz="16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();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sz="16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</a:t>
            </a:r>
            <a:r>
              <a:rPr lang="id-ID" sz="1600" i="1" dirty="0">
                <a:solidFill>
                  <a:srgbClr val="40808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// Membaca input int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sz="16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System</a:t>
            </a:r>
            <a:r>
              <a:rPr lang="id-ID" sz="16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sz="1600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out</a:t>
            </a:r>
            <a:r>
              <a:rPr lang="id-ID" sz="16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sz="1600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print</a:t>
            </a:r>
            <a:r>
              <a:rPr lang="id-ID" sz="16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sz="1600" dirty="0">
                <a:solidFill>
                  <a:srgbClr val="BA212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"Usia: "</a:t>
            </a:r>
            <a:r>
              <a:rPr lang="id-ID" sz="16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sz="16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usia </a:t>
            </a:r>
            <a:r>
              <a:rPr lang="id-ID" sz="16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=</a:t>
            </a:r>
            <a:r>
              <a:rPr lang="id-ID" sz="16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input</a:t>
            </a:r>
            <a:r>
              <a:rPr lang="id-ID" sz="16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sz="1600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nextInt</a:t>
            </a:r>
            <a:r>
              <a:rPr lang="id-ID" sz="16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();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sz="16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</a:t>
            </a:r>
            <a:r>
              <a:rPr lang="id-ID" sz="1600" i="1" dirty="0">
                <a:solidFill>
                  <a:srgbClr val="40808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// Menampilkan data yang sudah simpan di variabel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sz="16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System</a:t>
            </a:r>
            <a:r>
              <a:rPr lang="id-ID" sz="16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sz="1600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out</a:t>
            </a:r>
            <a:r>
              <a:rPr lang="id-ID" sz="16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sz="1600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println</a:t>
            </a:r>
            <a:r>
              <a:rPr lang="id-ID" sz="16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sz="1600" dirty="0">
                <a:solidFill>
                  <a:srgbClr val="BA212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"--------------------"</a:t>
            </a:r>
            <a:r>
              <a:rPr lang="id-ID" sz="16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sz="16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System</a:t>
            </a:r>
            <a:r>
              <a:rPr lang="id-ID" sz="16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sz="1600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out</a:t>
            </a:r>
            <a:r>
              <a:rPr lang="id-ID" sz="16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sz="1600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println</a:t>
            </a:r>
            <a:r>
              <a:rPr lang="id-ID" sz="16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sz="1600" dirty="0">
                <a:solidFill>
                  <a:srgbClr val="BA212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"Nama Peserta Didik: "</a:t>
            </a:r>
            <a:r>
              <a:rPr lang="id-ID" sz="16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sz="16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+</a:t>
            </a:r>
            <a:r>
              <a:rPr lang="id-ID" sz="16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nama</a:t>
            </a:r>
            <a:r>
              <a:rPr lang="id-ID" sz="16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sz="16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System</a:t>
            </a:r>
            <a:r>
              <a:rPr lang="id-ID" sz="16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sz="1600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out</a:t>
            </a:r>
            <a:r>
              <a:rPr lang="id-ID" sz="16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sz="1600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println</a:t>
            </a:r>
            <a:r>
              <a:rPr lang="id-ID" sz="16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sz="1600" dirty="0">
                <a:solidFill>
                  <a:srgbClr val="BA212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"Usia: "</a:t>
            </a:r>
            <a:r>
              <a:rPr lang="id-ID" sz="16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sz="16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+</a:t>
            </a:r>
            <a:r>
              <a:rPr lang="id-ID" sz="16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usia</a:t>
            </a:r>
            <a:r>
              <a:rPr lang="id-ID" sz="16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sz="16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sz="16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id-ID" sz="16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en-US" sz="1600" dirty="0"/>
          </a:p>
        </p:txBody>
      </p:sp>
      <p:sp>
        <p:nvSpPr>
          <p:cNvPr id="5" name="Rounded Rectangle 4"/>
          <p:cNvSpPr/>
          <p:nvPr/>
        </p:nvSpPr>
        <p:spPr>
          <a:xfrm>
            <a:off x="7129878" y="3682469"/>
            <a:ext cx="4887713" cy="2423137"/>
          </a:xfrm>
          <a:prstGeom prst="roundRect">
            <a:avLst>
              <a:gd name="adj" fmla="val 7766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dirty="0" err="1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Nama</a:t>
            </a:r>
            <a:r>
              <a:rPr lang="en-US" dirty="0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Peserta</a:t>
            </a:r>
            <a:r>
              <a:rPr lang="en-US" dirty="0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Didik</a:t>
            </a:r>
            <a:r>
              <a:rPr lang="en-US" dirty="0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: </a:t>
            </a:r>
            <a:r>
              <a:rPr lang="en-US" dirty="0" err="1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Andi</a:t>
            </a:r>
            <a:r>
              <a:rPr lang="en-US" dirty="0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Novianto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dirty="0" err="1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Usia</a:t>
            </a:r>
            <a:r>
              <a:rPr lang="en-US" dirty="0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: 15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dirty="0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--------------------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dirty="0" err="1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Nama</a:t>
            </a:r>
            <a:r>
              <a:rPr lang="en-US" dirty="0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Peserta</a:t>
            </a:r>
            <a:r>
              <a:rPr lang="en-US" dirty="0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Didik</a:t>
            </a:r>
            <a:r>
              <a:rPr lang="en-US" dirty="0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: </a:t>
            </a:r>
            <a:r>
              <a:rPr lang="en-US" dirty="0" err="1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Andi</a:t>
            </a:r>
            <a:r>
              <a:rPr lang="en-US" dirty="0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Novianto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dirty="0" err="1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Usia</a:t>
            </a:r>
            <a:r>
              <a:rPr lang="en-US" dirty="0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: 15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851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0" name="Picture 12" descr="Programmer developing software on a large computer screen">
            <a:extLst>
              <a:ext uri="{FF2B5EF4-FFF2-40B4-BE49-F238E27FC236}">
                <a16:creationId xmlns="" xmlns:a16="http://schemas.microsoft.com/office/drawing/2014/main" id="{5C30663A-E8DE-E20D-DDDC-C717B6032B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76" b="12374"/>
          <a:stretch/>
        </p:blipFill>
        <p:spPr bwMode="auto">
          <a:xfrm>
            <a:off x="0" y="1"/>
            <a:ext cx="12192000" cy="6604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1" name="Pentagon 10"/>
          <p:cNvSpPr/>
          <p:nvPr/>
        </p:nvSpPr>
        <p:spPr>
          <a:xfrm rot="5400000">
            <a:off x="505374" y="546873"/>
            <a:ext cx="4670066" cy="3576320"/>
          </a:xfrm>
          <a:prstGeom prst="homePlate">
            <a:avLst/>
          </a:prstGeom>
          <a:solidFill>
            <a:srgbClr val="BDD7E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/>
          <p:cNvSpPr/>
          <p:nvPr/>
        </p:nvSpPr>
        <p:spPr>
          <a:xfrm>
            <a:off x="2458621" y="518475"/>
            <a:ext cx="763572" cy="7635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2248" y="1844195"/>
            <a:ext cx="3576320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Jenis</a:t>
            </a:r>
            <a:r>
              <a:rPr lang="en-US" sz="36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Operasi</a:t>
            </a:r>
            <a:r>
              <a:rPr lang="en-US" sz="36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Dalam Java</a:t>
            </a:r>
            <a:endParaRPr kumimoji="0" lang="en-US" sz="36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22031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1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126096" y="717471"/>
            <a:ext cx="42893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Operasi</a:t>
            </a:r>
            <a:r>
              <a:rPr lang="en-US" sz="28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Aritmetika</a:t>
            </a:r>
            <a:endParaRPr lang="en-US" sz="2800" i="1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69526" y="1813469"/>
            <a:ext cx="9340259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Operasi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dasar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dilakukan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pada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bertipe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data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numerik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operasi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aritmetika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penjumlahan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pengurangan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perkalian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pembagian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Berikut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beberapa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jenis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operator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aritmetika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Java.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2437382"/>
              </p:ext>
            </p:extLst>
          </p:nvPr>
        </p:nvGraphicFramePr>
        <p:xfrm>
          <a:off x="1443889" y="3023835"/>
          <a:ext cx="9288987" cy="3088860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245394">
                  <a:extLst>
                    <a:ext uri="{9D8B030D-6E8A-4147-A177-3AD203B41FA5}">
                      <a16:colId xmlns="" xmlns:a16="http://schemas.microsoft.com/office/drawing/2014/main" val="116706283"/>
                    </a:ext>
                  </a:extLst>
                </a:gridCol>
                <a:gridCol w="5203595">
                  <a:extLst>
                    <a:ext uri="{9D8B030D-6E8A-4147-A177-3AD203B41FA5}">
                      <a16:colId xmlns="" xmlns:a16="http://schemas.microsoft.com/office/drawing/2014/main" val="4292872435"/>
                    </a:ext>
                  </a:extLst>
                </a:gridCol>
                <a:gridCol w="2839998">
                  <a:extLst>
                    <a:ext uri="{9D8B030D-6E8A-4147-A177-3AD203B41FA5}">
                      <a16:colId xmlns="" xmlns:a16="http://schemas.microsoft.com/office/drawing/2014/main" val="3451735000"/>
                    </a:ext>
                  </a:extLst>
                </a:gridCol>
              </a:tblGrid>
              <a:tr h="489756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Operator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Fungsi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Contoh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733368609"/>
                  </a:ext>
                </a:extLst>
              </a:tr>
              <a:tr h="489756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+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Penjumlahan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 = 35; B=9; C = A+B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13181089"/>
                  </a:ext>
                </a:extLst>
              </a:tr>
              <a:tr h="489756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Pengurangan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 = 35; B=9; C = A-B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87512594"/>
                  </a:ext>
                </a:extLst>
              </a:tr>
              <a:tr h="489756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Perkalian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 = 35; B=9; C = A*B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107577025"/>
                  </a:ext>
                </a:extLst>
              </a:tr>
              <a:tr h="489756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/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Pembagian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 = 35; B=9; C = A/B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4043307312"/>
                  </a:ext>
                </a:extLst>
              </a:tr>
              <a:tr h="489756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Modulus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merupakan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pembagian</a:t>
                      </a:r>
                      <a:r>
                        <a:rPr lang="en-US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yang </a:t>
                      </a:r>
                      <a:r>
                        <a:rPr lang="en-US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menghasilkan</a:t>
                      </a:r>
                      <a:r>
                        <a:rPr lang="en-US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keluaran</a:t>
                      </a:r>
                      <a:r>
                        <a:rPr lang="en-US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sisa</a:t>
                      </a:r>
                      <a:r>
                        <a:rPr lang="en-US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hasil</a:t>
                      </a:r>
                      <a:r>
                        <a:rPr lang="en-US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bagi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 = 11; B=2; C = A%B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4140807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958433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487918"/>
            <a:ext cx="12192000" cy="3370082"/>
          </a:xfrm>
          <a:prstGeom prst="rect">
            <a:avLst/>
          </a:prstGeom>
          <a:pattFill prst="shingle">
            <a:fgClr>
              <a:srgbClr val="F79646">
                <a:lumMod val="40000"/>
                <a:lumOff val="60000"/>
              </a:srgbClr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451061" y="784514"/>
            <a:ext cx="9274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Selain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operator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aritmetika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dikenal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juga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operator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unary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berikut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618812"/>
              </p:ext>
            </p:extLst>
          </p:nvPr>
        </p:nvGraphicFramePr>
        <p:xfrm>
          <a:off x="1443889" y="1374145"/>
          <a:ext cx="9288987" cy="1469268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245394">
                  <a:extLst>
                    <a:ext uri="{9D8B030D-6E8A-4147-A177-3AD203B41FA5}">
                      <a16:colId xmlns="" xmlns:a16="http://schemas.microsoft.com/office/drawing/2014/main" val="116706283"/>
                    </a:ext>
                  </a:extLst>
                </a:gridCol>
                <a:gridCol w="5203595">
                  <a:extLst>
                    <a:ext uri="{9D8B030D-6E8A-4147-A177-3AD203B41FA5}">
                      <a16:colId xmlns="" xmlns:a16="http://schemas.microsoft.com/office/drawing/2014/main" val="4292872435"/>
                    </a:ext>
                  </a:extLst>
                </a:gridCol>
                <a:gridCol w="2839998">
                  <a:extLst>
                    <a:ext uri="{9D8B030D-6E8A-4147-A177-3AD203B41FA5}">
                      <a16:colId xmlns="" xmlns:a16="http://schemas.microsoft.com/office/drawing/2014/main" val="3451735000"/>
                    </a:ext>
                  </a:extLst>
                </a:gridCol>
              </a:tblGrid>
              <a:tr h="489756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Operator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Fungsi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Contoh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733368609"/>
                  </a:ext>
                </a:extLst>
              </a:tr>
              <a:tr h="489756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+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Penjumalahan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 = +5;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13181089"/>
                  </a:ext>
                </a:extLst>
              </a:tr>
              <a:tr h="489756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Pengurangan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 = -10;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87512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560787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Silahkan kerjakan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Aktivitas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Mandiri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2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923842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126096" y="717471"/>
            <a:ext cx="42893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Operasi</a:t>
            </a:r>
            <a:r>
              <a:rPr lang="en-US" sz="28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Relasional</a:t>
            </a:r>
            <a:endParaRPr lang="en-US" sz="2800" i="1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469526" y="1605765"/>
            <a:ext cx="9340259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Operasi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relasional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merupakan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operasi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pembandingan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antara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dua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menghasilkan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data </a:t>
            </a:r>
            <a:r>
              <a:rPr lang="en-US" i="1" dirty="0" err="1">
                <a:latin typeface="Cambria" panose="02040503050406030204" pitchFamily="18" charset="0"/>
                <a:ea typeface="Cambria" panose="02040503050406030204" pitchFamily="18" charset="0"/>
              </a:rPr>
              <a:t>boolean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true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false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).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Operasi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sering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digunakan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menyeleksi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struktur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percabangan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seperti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if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...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else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059524"/>
              </p:ext>
            </p:extLst>
          </p:nvPr>
        </p:nvGraphicFramePr>
        <p:xfrm>
          <a:off x="1469526" y="2674403"/>
          <a:ext cx="9288987" cy="3504419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245394">
                  <a:extLst>
                    <a:ext uri="{9D8B030D-6E8A-4147-A177-3AD203B41FA5}">
                      <a16:colId xmlns="" xmlns:a16="http://schemas.microsoft.com/office/drawing/2014/main" val="116706283"/>
                    </a:ext>
                  </a:extLst>
                </a:gridCol>
                <a:gridCol w="5203595">
                  <a:extLst>
                    <a:ext uri="{9D8B030D-6E8A-4147-A177-3AD203B41FA5}">
                      <a16:colId xmlns="" xmlns:a16="http://schemas.microsoft.com/office/drawing/2014/main" val="4292872435"/>
                    </a:ext>
                  </a:extLst>
                </a:gridCol>
                <a:gridCol w="2839998">
                  <a:extLst>
                    <a:ext uri="{9D8B030D-6E8A-4147-A177-3AD203B41FA5}">
                      <a16:colId xmlns="" xmlns:a16="http://schemas.microsoft.com/office/drawing/2014/main" val="3451735000"/>
                    </a:ext>
                  </a:extLst>
                </a:gridCol>
              </a:tblGrid>
              <a:tr h="39545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Operator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Fungsi</a:t>
                      </a:r>
                      <a:endParaRPr lang="en-US" sz="1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Contoh</a:t>
                      </a:r>
                      <a:endParaRPr lang="en-US" sz="1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733368609"/>
                  </a:ext>
                </a:extLst>
              </a:tr>
              <a:tr h="49621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==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Membandingkan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dua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data 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bahwa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bernilai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sama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A-20; B=10;(A--B) 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maka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i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output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nya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= false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13181089"/>
                  </a:ext>
                </a:extLst>
              </a:tr>
              <a:tr h="49621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!=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Membandingkan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dua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data 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bahwa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bernilai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tidak sama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A= 20;B=10;(A!-B) 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maka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i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output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nya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= true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87512594"/>
                  </a:ext>
                </a:extLst>
              </a:tr>
              <a:tr h="49621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Membandingkan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dua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data 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bahwa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data 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pertama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bernilai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lebih besar 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dibandingkan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nilai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kedua</a:t>
                      </a:r>
                      <a:endParaRPr lang="en-US" sz="1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A=20;B=10; (A&gt;B) 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maka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i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output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nya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= true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70274416"/>
                  </a:ext>
                </a:extLst>
              </a:tr>
              <a:tr h="49621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&lt;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Membandingkan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dua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data 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bahwa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data 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pertama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bernilai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lebih 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kecil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dibandingkan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nilai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kedua</a:t>
                      </a:r>
                      <a:endParaRPr lang="en-US" sz="1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A= 20;B=10;(A&lt;B) 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maka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i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output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nya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= false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839301796"/>
                  </a:ext>
                </a:extLst>
              </a:tr>
              <a:tr h="49621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&gt;=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Membandingkan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dua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data 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bahwa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data 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pertama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bernilai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lebih besar atau sama dengan 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dibandingkan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nilai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kedua</a:t>
                      </a:r>
                      <a:endParaRPr lang="en-US" sz="1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A=20;B=10;(A&gt;=B) 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maka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i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output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nya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= true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878438775"/>
                  </a:ext>
                </a:extLst>
              </a:tr>
              <a:tr h="49621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&lt;=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Membandingkan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dua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data 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bahwa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data 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pertama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bernilai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lebih 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kecil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atau sama dengan 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dibandingkan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nilai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kedua</a:t>
                      </a:r>
                      <a:endParaRPr lang="en-US" sz="1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A=20;B=10;(A&lt;=B) 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maka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400" i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output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sz="1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nya</a:t>
                      </a:r>
                      <a:r>
                        <a:rPr lang="en-US" sz="1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= false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363442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550838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3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126096" y="717471"/>
            <a:ext cx="42893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Operasi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Logika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69526" y="1861309"/>
            <a:ext cx="9340259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Operator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logika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digunakan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membandingkan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dua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atau lebih dengan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output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data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bertipe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err="1">
                <a:latin typeface="Cambria" panose="02040503050406030204" pitchFamily="18" charset="0"/>
                <a:ea typeface="Cambria" panose="02040503050406030204" pitchFamily="18" charset="0"/>
              </a:rPr>
              <a:t>boolean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true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false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).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8856890"/>
              </p:ext>
            </p:extLst>
          </p:nvPr>
        </p:nvGraphicFramePr>
        <p:xfrm>
          <a:off x="1443889" y="3023835"/>
          <a:ext cx="9288987" cy="2409996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245394">
                  <a:extLst>
                    <a:ext uri="{9D8B030D-6E8A-4147-A177-3AD203B41FA5}">
                      <a16:colId xmlns="" xmlns:a16="http://schemas.microsoft.com/office/drawing/2014/main" val="116706283"/>
                    </a:ext>
                  </a:extLst>
                </a:gridCol>
                <a:gridCol w="5203595">
                  <a:extLst>
                    <a:ext uri="{9D8B030D-6E8A-4147-A177-3AD203B41FA5}">
                      <a16:colId xmlns="" xmlns:a16="http://schemas.microsoft.com/office/drawing/2014/main" val="4292872435"/>
                    </a:ext>
                  </a:extLst>
                </a:gridCol>
                <a:gridCol w="2839998">
                  <a:extLst>
                    <a:ext uri="{9D8B030D-6E8A-4147-A177-3AD203B41FA5}">
                      <a16:colId xmlns="" xmlns:a16="http://schemas.microsoft.com/office/drawing/2014/main" val="3451735000"/>
                    </a:ext>
                  </a:extLst>
                </a:gridCol>
              </a:tblGrid>
              <a:tr h="489756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Operator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Fungsi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Contoh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733368609"/>
                  </a:ext>
                </a:extLst>
              </a:tr>
              <a:tr h="489756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&amp;&amp;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AND,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akan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menghasilkan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nilai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i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true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jika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kedua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operannya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bernilai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i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true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 = true; B=false; (A&amp;&amp;B)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maka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i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output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nya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= false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13181089"/>
                  </a:ext>
                </a:extLst>
              </a:tr>
              <a:tr h="489756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||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OR,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akan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menghasilkan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nilai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i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true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jika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salah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satu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operannya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bernilai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i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true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A= true; B=false;</a:t>
                      </a:r>
                      <a:r>
                        <a:rPr lang="en-US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(A||B)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maka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i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output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nya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= true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87512594"/>
                  </a:ext>
                </a:extLst>
              </a:tr>
              <a:tr h="489756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NOT,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digunakan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untuk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menghasilkan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i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output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yang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bersifat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terbalik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dari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i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input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nya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 = true; B=false; !(A&amp;&amp;B)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maka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i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output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nya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= true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1075770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087034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4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126096" y="717471"/>
            <a:ext cx="42893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Operasi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Penugasan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69526" y="1813469"/>
            <a:ext cx="9340259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Operator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penugasan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dibuat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menyatakan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hasil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output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operasi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aritmetika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ke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bentuk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sederhana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Contohnya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A += C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merupakan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bentuk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sederhana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penulisan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aritmetika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 = A + C.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1400212"/>
              </p:ext>
            </p:extLst>
          </p:nvPr>
        </p:nvGraphicFramePr>
        <p:xfrm>
          <a:off x="1443889" y="3023835"/>
          <a:ext cx="9288987" cy="3232956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245394">
                  <a:extLst>
                    <a:ext uri="{9D8B030D-6E8A-4147-A177-3AD203B41FA5}">
                      <a16:colId xmlns="" xmlns:a16="http://schemas.microsoft.com/office/drawing/2014/main" val="116706283"/>
                    </a:ext>
                  </a:extLst>
                </a:gridCol>
                <a:gridCol w="5203595">
                  <a:extLst>
                    <a:ext uri="{9D8B030D-6E8A-4147-A177-3AD203B41FA5}">
                      <a16:colId xmlns="" xmlns:a16="http://schemas.microsoft.com/office/drawing/2014/main" val="4292872435"/>
                    </a:ext>
                  </a:extLst>
                </a:gridCol>
                <a:gridCol w="2839998">
                  <a:extLst>
                    <a:ext uri="{9D8B030D-6E8A-4147-A177-3AD203B41FA5}">
                      <a16:colId xmlns="" xmlns:a16="http://schemas.microsoft.com/office/drawing/2014/main" val="3451735000"/>
                    </a:ext>
                  </a:extLst>
                </a:gridCol>
              </a:tblGrid>
              <a:tr h="489756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Operator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Fungsi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Contoh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733368609"/>
                  </a:ext>
                </a:extLst>
              </a:tr>
              <a:tr h="489756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=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Memasukkan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nilai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hasil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operasi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aritmetika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ke dalam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sebuah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variabel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 = 23; B = 20; C = A+B;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13181089"/>
                  </a:ext>
                </a:extLst>
              </a:tr>
              <a:tr h="489756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+=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Menjumlahkan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nilai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operan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sebelah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kiri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dengan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operan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sebelah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kanan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,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hasil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penjumlahan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disimpan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ke dalam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operan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sebelah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kiri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 = 23; B = 20; A+=B;</a:t>
                      </a:r>
                    </a:p>
                    <a:p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Maka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nilai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A = 43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87512594"/>
                  </a:ext>
                </a:extLst>
              </a:tr>
              <a:tr h="489756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-=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Melakukan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pengurangan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nilai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operan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sebelah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kiri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dengan</a:t>
                      </a:r>
                      <a:r>
                        <a:rPr lang="en-US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operan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sebelah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kanan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,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hasil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pengurangan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disimpan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ke dalam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operan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sebelah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kiri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 = 23; B = 20; A-=B;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Maka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nilai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A</a:t>
                      </a:r>
                      <a:r>
                        <a:rPr lang="en-US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= 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0431228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3348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063177" y="988715"/>
            <a:ext cx="8974923" cy="6259488"/>
            <a:chOff x="2063177" y="988715"/>
            <a:chExt cx="8974923" cy="6259488"/>
          </a:xfrm>
        </p:grpSpPr>
        <p:sp>
          <p:nvSpPr>
            <p:cNvPr id="47" name="Google Shape;1616;p72"/>
            <p:cNvSpPr/>
            <p:nvPr/>
          </p:nvSpPr>
          <p:spPr>
            <a:xfrm rot="13959577">
              <a:off x="1117879" y="3279962"/>
              <a:ext cx="4913539" cy="3022943"/>
            </a:xfrm>
            <a:custGeom>
              <a:avLst/>
              <a:gdLst/>
              <a:ahLst/>
              <a:cxnLst/>
              <a:rect l="l" t="t" r="r" b="b"/>
              <a:pathLst>
                <a:path w="59643" h="36694" extrusionOk="0">
                  <a:moveTo>
                    <a:pt x="6271" y="15779"/>
                  </a:moveTo>
                  <a:cubicBezTo>
                    <a:pt x="9374" y="14178"/>
                    <a:pt x="17513" y="18347"/>
                    <a:pt x="23150" y="11676"/>
                  </a:cubicBezTo>
                  <a:cubicBezTo>
                    <a:pt x="28787" y="5004"/>
                    <a:pt x="30455" y="1"/>
                    <a:pt x="37327" y="2302"/>
                  </a:cubicBezTo>
                  <a:cubicBezTo>
                    <a:pt x="44198" y="4571"/>
                    <a:pt x="43064" y="13410"/>
                    <a:pt x="47601" y="15779"/>
                  </a:cubicBezTo>
                  <a:cubicBezTo>
                    <a:pt x="52104" y="18147"/>
                    <a:pt x="59643" y="31690"/>
                    <a:pt x="43364" y="34192"/>
                  </a:cubicBezTo>
                  <a:cubicBezTo>
                    <a:pt x="27120" y="36694"/>
                    <a:pt x="10441" y="33158"/>
                    <a:pt x="5204" y="27520"/>
                  </a:cubicBezTo>
                  <a:cubicBezTo>
                    <a:pt x="0" y="21883"/>
                    <a:pt x="3136" y="17380"/>
                    <a:pt x="6271" y="15779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542;p70"/>
            <p:cNvSpPr/>
            <p:nvPr/>
          </p:nvSpPr>
          <p:spPr>
            <a:xfrm>
              <a:off x="5337131" y="988715"/>
              <a:ext cx="2264661" cy="1997587"/>
            </a:xfrm>
            <a:custGeom>
              <a:avLst/>
              <a:gdLst/>
              <a:ahLst/>
              <a:cxnLst/>
              <a:rect l="l" t="t" r="r" b="b"/>
              <a:pathLst>
                <a:path w="13679" h="12066" extrusionOk="0">
                  <a:moveTo>
                    <a:pt x="7541" y="1"/>
                  </a:moveTo>
                  <a:cubicBezTo>
                    <a:pt x="7109" y="1"/>
                    <a:pt x="6648" y="24"/>
                    <a:pt x="6157" y="68"/>
                  </a:cubicBezTo>
                  <a:cubicBezTo>
                    <a:pt x="1981" y="443"/>
                    <a:pt x="28" y="3173"/>
                    <a:pt x="1" y="6385"/>
                  </a:cubicBezTo>
                  <a:cubicBezTo>
                    <a:pt x="598" y="10109"/>
                    <a:pt x="2003" y="12066"/>
                    <a:pt x="5300" y="12066"/>
                  </a:cubicBezTo>
                  <a:cubicBezTo>
                    <a:pt x="5700" y="12066"/>
                    <a:pt x="6128" y="12037"/>
                    <a:pt x="6585" y="11979"/>
                  </a:cubicBezTo>
                  <a:cubicBezTo>
                    <a:pt x="10680" y="11470"/>
                    <a:pt x="13678" y="9516"/>
                    <a:pt x="12822" y="4297"/>
                  </a:cubicBezTo>
                  <a:cubicBezTo>
                    <a:pt x="12326" y="1256"/>
                    <a:pt x="10731" y="1"/>
                    <a:pt x="7541" y="1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543;p70"/>
            <p:cNvSpPr/>
            <p:nvPr/>
          </p:nvSpPr>
          <p:spPr>
            <a:xfrm rot="13587038">
              <a:off x="7641213" y="2895098"/>
              <a:ext cx="3403944" cy="3389830"/>
            </a:xfrm>
            <a:custGeom>
              <a:avLst/>
              <a:gdLst/>
              <a:ahLst/>
              <a:cxnLst/>
              <a:rect l="l" t="t" r="r" b="b"/>
              <a:pathLst>
                <a:path w="48235" h="48035" extrusionOk="0">
                  <a:moveTo>
                    <a:pt x="3770" y="17379"/>
                  </a:moveTo>
                  <a:cubicBezTo>
                    <a:pt x="7573" y="20948"/>
                    <a:pt x="10108" y="20948"/>
                    <a:pt x="20515" y="21349"/>
                  </a:cubicBezTo>
                  <a:cubicBezTo>
                    <a:pt x="30956" y="21782"/>
                    <a:pt x="19314" y="35525"/>
                    <a:pt x="27520" y="41797"/>
                  </a:cubicBezTo>
                  <a:cubicBezTo>
                    <a:pt x="35726" y="48034"/>
                    <a:pt x="48235" y="37827"/>
                    <a:pt x="48235" y="26986"/>
                  </a:cubicBezTo>
                  <a:cubicBezTo>
                    <a:pt x="48235" y="16145"/>
                    <a:pt x="35026" y="0"/>
                    <a:pt x="18080" y="867"/>
                  </a:cubicBezTo>
                  <a:cubicBezTo>
                    <a:pt x="1135" y="1768"/>
                    <a:pt x="1" y="13843"/>
                    <a:pt x="3770" y="17379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0" name="Google Shape;1811;p34"/>
            <p:cNvGrpSpPr/>
            <p:nvPr/>
          </p:nvGrpSpPr>
          <p:grpSpPr>
            <a:xfrm>
              <a:off x="2846724" y="1619598"/>
              <a:ext cx="6579571" cy="4752178"/>
              <a:chOff x="1551000" y="452264"/>
              <a:chExt cx="6042000" cy="4363911"/>
            </a:xfrm>
          </p:grpSpPr>
          <p:sp>
            <p:nvSpPr>
              <p:cNvPr id="51" name="Google Shape;1812;p34"/>
              <p:cNvSpPr/>
              <p:nvPr/>
            </p:nvSpPr>
            <p:spPr>
              <a:xfrm>
                <a:off x="1551000" y="4440875"/>
                <a:ext cx="6042000" cy="375300"/>
              </a:xfrm>
              <a:prstGeom prst="ellipse">
                <a:avLst/>
              </a:prstGeom>
              <a:solidFill>
                <a:srgbClr val="2C3045">
                  <a:alpha val="1556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grpSp>
            <p:nvGrpSpPr>
              <p:cNvPr id="52" name="Google Shape;1813;p34"/>
              <p:cNvGrpSpPr/>
              <p:nvPr/>
            </p:nvGrpSpPr>
            <p:grpSpPr>
              <a:xfrm>
                <a:off x="1705800" y="452264"/>
                <a:ext cx="5732400" cy="4147136"/>
                <a:chOff x="628875" y="452264"/>
                <a:chExt cx="5732400" cy="4147136"/>
              </a:xfrm>
            </p:grpSpPr>
            <p:sp>
              <p:nvSpPr>
                <p:cNvPr id="53" name="Google Shape;1814;p34"/>
                <p:cNvSpPr/>
                <p:nvPr/>
              </p:nvSpPr>
              <p:spPr>
                <a:xfrm>
                  <a:off x="692753" y="617500"/>
                  <a:ext cx="5598900" cy="3981900"/>
                </a:xfrm>
                <a:prstGeom prst="roundRect">
                  <a:avLst>
                    <a:gd name="adj" fmla="val 5289"/>
                  </a:avLst>
                </a:prstGeom>
                <a:solidFill>
                  <a:schemeClr val="accent5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54" name="Google Shape;1815;p34"/>
                <p:cNvSpPr/>
                <p:nvPr/>
              </p:nvSpPr>
              <p:spPr>
                <a:xfrm>
                  <a:off x="628875" y="527550"/>
                  <a:ext cx="5732400" cy="433500"/>
                </a:xfrm>
                <a:prstGeom prst="roundRect">
                  <a:avLst>
                    <a:gd name="adj" fmla="val 13206"/>
                  </a:avLst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grpSp>
              <p:nvGrpSpPr>
                <p:cNvPr id="55" name="Google Shape;1816;p34"/>
                <p:cNvGrpSpPr/>
                <p:nvPr/>
              </p:nvGrpSpPr>
              <p:grpSpPr>
                <a:xfrm>
                  <a:off x="816950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92" name="Google Shape;1817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3" name="Google Shape;1818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56" name="Google Shape;1819;p34"/>
                <p:cNvGrpSpPr/>
                <p:nvPr/>
              </p:nvGrpSpPr>
              <p:grpSpPr>
                <a:xfrm>
                  <a:off x="1244763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90" name="Google Shape;1820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1" name="Google Shape;1821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57" name="Google Shape;1822;p34"/>
                <p:cNvGrpSpPr/>
                <p:nvPr/>
              </p:nvGrpSpPr>
              <p:grpSpPr>
                <a:xfrm>
                  <a:off x="1672575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88" name="Google Shape;1823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9" name="Google Shape;1824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58" name="Google Shape;1825;p34"/>
                <p:cNvGrpSpPr/>
                <p:nvPr/>
              </p:nvGrpSpPr>
              <p:grpSpPr>
                <a:xfrm>
                  <a:off x="2100388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86" name="Google Shape;1826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7" name="Google Shape;1827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59" name="Google Shape;1828;p34"/>
                <p:cNvGrpSpPr/>
                <p:nvPr/>
              </p:nvGrpSpPr>
              <p:grpSpPr>
                <a:xfrm>
                  <a:off x="2528200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84" name="Google Shape;1829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5" name="Google Shape;1830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0" name="Google Shape;1831;p34"/>
                <p:cNvGrpSpPr/>
                <p:nvPr/>
              </p:nvGrpSpPr>
              <p:grpSpPr>
                <a:xfrm>
                  <a:off x="2956013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82" name="Google Shape;1832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3" name="Google Shape;1833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1" name="Google Shape;1834;p34"/>
                <p:cNvGrpSpPr/>
                <p:nvPr/>
              </p:nvGrpSpPr>
              <p:grpSpPr>
                <a:xfrm>
                  <a:off x="3383825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80" name="Google Shape;1835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1" name="Google Shape;1836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2" name="Google Shape;1837;p34"/>
                <p:cNvGrpSpPr/>
                <p:nvPr/>
              </p:nvGrpSpPr>
              <p:grpSpPr>
                <a:xfrm>
                  <a:off x="3811638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78" name="Google Shape;1838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9" name="Google Shape;1839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3" name="Google Shape;1840;p34"/>
                <p:cNvGrpSpPr/>
                <p:nvPr/>
              </p:nvGrpSpPr>
              <p:grpSpPr>
                <a:xfrm>
                  <a:off x="4239450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76" name="Google Shape;1841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7" name="Google Shape;1842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4" name="Google Shape;1843;p34"/>
                <p:cNvGrpSpPr/>
                <p:nvPr/>
              </p:nvGrpSpPr>
              <p:grpSpPr>
                <a:xfrm>
                  <a:off x="4667263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74" name="Google Shape;1844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5" name="Google Shape;1845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5" name="Google Shape;1846;p34"/>
                <p:cNvGrpSpPr/>
                <p:nvPr/>
              </p:nvGrpSpPr>
              <p:grpSpPr>
                <a:xfrm>
                  <a:off x="5095075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72" name="Google Shape;1847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3" name="Google Shape;1848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6" name="Google Shape;1849;p34"/>
                <p:cNvGrpSpPr/>
                <p:nvPr/>
              </p:nvGrpSpPr>
              <p:grpSpPr>
                <a:xfrm>
                  <a:off x="5522888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70" name="Google Shape;1850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1" name="Google Shape;1851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7" name="Google Shape;1852;p34"/>
                <p:cNvGrpSpPr/>
                <p:nvPr/>
              </p:nvGrpSpPr>
              <p:grpSpPr>
                <a:xfrm>
                  <a:off x="5950700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68" name="Google Shape;1853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9" name="Google Shape;1854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5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defTabSz="1219170">
                      <a:buClr>
                        <a:srgbClr val="000000"/>
                      </a:buClr>
                    </a:pPr>
                    <a:endParaRPr sz="1867" kern="0">
                      <a:solidFill>
                        <a:srgbClr val="0000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</p:grpSp>
        </p:grp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6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7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1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9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126096" y="717471"/>
            <a:ext cx="42893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Konsep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Bahasa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Pemrograman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07639" y="2382383"/>
            <a:ext cx="54464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Bahasa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pemrograman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merupakan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sarana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komunikasi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programmer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bentuk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struktur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penulisan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susunan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perintah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instruksi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yang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dikenal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oleh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mesin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computer dalam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mengerjakan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suatu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proses.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374794" y="4129238"/>
            <a:ext cx="549479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Ciri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khusus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Aturan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penulisan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baku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Dukungan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interrupt library 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</a:t>
            </a:r>
            <a:r>
              <a:rPr lang="en-US" i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file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penyerta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Interpreter atau </a:t>
            </a:r>
            <a:r>
              <a:rPr lang="en-US" i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compiler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penerjemah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kode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i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syntax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pemrograman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ke dalam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bahasa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mesin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9882375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0472754"/>
              </p:ext>
            </p:extLst>
          </p:nvPr>
        </p:nvGraphicFramePr>
        <p:xfrm>
          <a:off x="1443889" y="667132"/>
          <a:ext cx="9288987" cy="3232956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245394">
                  <a:extLst>
                    <a:ext uri="{9D8B030D-6E8A-4147-A177-3AD203B41FA5}">
                      <a16:colId xmlns="" xmlns:a16="http://schemas.microsoft.com/office/drawing/2014/main" val="116706283"/>
                    </a:ext>
                  </a:extLst>
                </a:gridCol>
                <a:gridCol w="5203595">
                  <a:extLst>
                    <a:ext uri="{9D8B030D-6E8A-4147-A177-3AD203B41FA5}">
                      <a16:colId xmlns="" xmlns:a16="http://schemas.microsoft.com/office/drawing/2014/main" val="4292872435"/>
                    </a:ext>
                  </a:extLst>
                </a:gridCol>
                <a:gridCol w="2839998">
                  <a:extLst>
                    <a:ext uri="{9D8B030D-6E8A-4147-A177-3AD203B41FA5}">
                      <a16:colId xmlns="" xmlns:a16="http://schemas.microsoft.com/office/drawing/2014/main" val="3451735000"/>
                    </a:ext>
                  </a:extLst>
                </a:gridCol>
              </a:tblGrid>
              <a:tr h="489756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Operator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Fungsi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Contoh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733368609"/>
                  </a:ext>
                </a:extLst>
              </a:tr>
              <a:tr h="489756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*=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Mengalikan nilai operan sebelah kiri dengan operan sebelah kanan, dan hasil perkalian disimpan ke dalam operan sebelah kiri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 = 23; B = 20; A*=B;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Maka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nilai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A</a:t>
                      </a:r>
                      <a:r>
                        <a:rPr lang="en-US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= 460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13181089"/>
                  </a:ext>
                </a:extLst>
              </a:tr>
              <a:tr h="489756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/=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Membagi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nilai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operan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sebelah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kiri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dengan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operan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sebelah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kanan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,</a:t>
                      </a:r>
                      <a:r>
                        <a:rPr lang="en-US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hasil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pembagian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disimpan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ke dalam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operan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sebelah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kiri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 = 23; B = 20; A/=B;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Maka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nilai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A</a:t>
                      </a:r>
                      <a:r>
                        <a:rPr lang="en-US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= 1.15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87512594"/>
                  </a:ext>
                </a:extLst>
              </a:tr>
              <a:tr h="489756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%=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Membagi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nilai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operan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sebelah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kiri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dengan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operan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sebelah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kanan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,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sisa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hasil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pembagian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sebelah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kiri</a:t>
                      </a:r>
                      <a:r>
                        <a:rPr lang="en-US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disimpan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ke dalam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operan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 = 23; B = 20; A%=B;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Maka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nilai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A</a:t>
                      </a:r>
                      <a:r>
                        <a:rPr lang="en-US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= 3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0431228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998409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5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126096" y="717471"/>
            <a:ext cx="42893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Operasi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Kondisional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55421" y="2653108"/>
            <a:ext cx="9203089" cy="10156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Untuk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menjalankan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operator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kondisional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atau </a:t>
            </a:r>
            <a:r>
              <a:rPr kumimoji="0" lang="en-US" sz="2000" b="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ternary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,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dibutuhkan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tiga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operan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untuk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memeriksa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nilai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data </a:t>
            </a:r>
            <a:r>
              <a:rPr kumimoji="0" lang="en-US" sz="2000" b="0" i="1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boolen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dalam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sebuah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ekspresi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,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disertai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penggunaan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operator 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?: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. Format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penulisan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operator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kondisional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adalah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sebagai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berikut.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88228" y="4027655"/>
            <a:ext cx="9170282" cy="39592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variabel</a:t>
            </a:r>
            <a:r>
              <a:rPr lang="en-US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a = (</a:t>
            </a:r>
            <a:r>
              <a:rPr lang="en-US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ekspresi</a:t>
            </a:r>
            <a:r>
              <a:rPr lang="en-US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) ? </a:t>
            </a:r>
            <a:r>
              <a:rPr lang="en-US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Value_if_true</a:t>
            </a:r>
            <a:r>
              <a:rPr lang="en-US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: </a:t>
            </a:r>
            <a:r>
              <a:rPr lang="en-US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value_if_false</a:t>
            </a:r>
            <a:endParaRPr lang="en-US" dirty="0">
              <a:latin typeface="Courier New" panose="02070309020205020404" pitchFamily="49" charset="0"/>
              <a:ea typeface="Cambria" panose="02040503050406030204" pitchFamily="18" charset="0"/>
              <a:cs typeface="Courier New" panose="02070309020205020404" pitchFamily="49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353482" y="2407359"/>
            <a:ext cx="9606969" cy="2353178"/>
          </a:xfrm>
          <a:prstGeom prst="roundRect">
            <a:avLst>
              <a:gd name="adj" fmla="val 8358"/>
            </a:avLst>
          </a:prstGeom>
          <a:noFill/>
          <a:ln w="76200">
            <a:solidFill>
              <a:schemeClr val="accent4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69636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6 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126096" y="717471"/>
            <a:ext cx="42893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Operasi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Instanceof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55420" y="2100987"/>
            <a:ext cx="9203089" cy="10156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anchor="ctr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Operator </a:t>
            </a:r>
            <a:r>
              <a:rPr kumimoji="0" lang="en-US" sz="2000" b="0" i="1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instanceof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digunakan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pada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variabel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dengan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referensi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objek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untuk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memeriksa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tipe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dari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objek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tersebut. format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penulisa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 operator </a:t>
            </a:r>
            <a:r>
              <a:rPr lang="en-US" sz="2000" i="1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instanceof</a:t>
            </a:r>
            <a:r>
              <a:rPr lang="en-US" sz="2000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berikut.</a:t>
            </a:r>
            <a:endParaRPr kumimoji="0" lang="en-US" sz="2000" b="0" i="0" u="none" strike="noStrike" kern="120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71824" y="3349887"/>
            <a:ext cx="9170282" cy="39592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(</a:t>
            </a:r>
            <a:r>
              <a:rPr lang="en-US" dirty="0" err="1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jenis</a:t>
            </a:r>
            <a:r>
              <a:rPr lang="en-US" dirty="0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objek</a:t>
            </a:r>
            <a:r>
              <a:rPr lang="en-US" dirty="0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variable </a:t>
            </a:r>
            <a:r>
              <a:rPr lang="en-US" dirty="0" err="1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referensi</a:t>
            </a:r>
            <a:r>
              <a:rPr lang="en-US" dirty="0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) </a:t>
            </a:r>
            <a:r>
              <a:rPr lang="en-US" dirty="0" err="1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instanceof</a:t>
            </a:r>
            <a:r>
              <a:rPr lang="en-US" dirty="0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(</a:t>
            </a:r>
            <a:r>
              <a:rPr lang="en-US" dirty="0" err="1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tipe</a:t>
            </a:r>
            <a:r>
              <a:rPr lang="en-US" dirty="0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class)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Cambria" panose="02040503050406030204" pitchFamily="18" charset="0"/>
              <a:cs typeface="Courier New" panose="02070309020205020404" pitchFamily="49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353482" y="1842779"/>
            <a:ext cx="9606969" cy="4280069"/>
          </a:xfrm>
          <a:prstGeom prst="roundRect">
            <a:avLst>
              <a:gd name="adj" fmla="val 8358"/>
            </a:avLst>
          </a:prstGeom>
          <a:noFill/>
          <a:ln w="76200">
            <a:solidFill>
              <a:schemeClr val="accent4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571824" y="3973262"/>
            <a:ext cx="9203089" cy="10156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anchor="ctr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Nilai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keluaran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true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akan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dihasilkan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jika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objek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yang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direferensikan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oleh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variabel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yang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berada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di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sebelah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kiri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operator,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termasuk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kategori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dari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tipe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data atau </a:t>
            </a:r>
            <a:r>
              <a:rPr kumimoji="0" lang="en-US" sz="2000" b="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class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yang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berada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di bagian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kanan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.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Contohnya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adalah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sebagai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berikut.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571823" y="5216374"/>
            <a:ext cx="9170282" cy="65992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i</a:t>
            </a:r>
            <a:r>
              <a:rPr lang="en-US" dirty="0" err="1" smtClean="0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nt</a:t>
            </a:r>
            <a:r>
              <a:rPr lang="en-US" dirty="0" smtClean="0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</a:t>
            </a:r>
            <a:r>
              <a:rPr lang="en-US" dirty="0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x = 211;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Boolean </a:t>
            </a:r>
            <a:r>
              <a:rPr lang="en-US" dirty="0" err="1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keluaran</a:t>
            </a:r>
            <a:r>
              <a:rPr lang="en-US" dirty="0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= x </a:t>
            </a:r>
            <a:r>
              <a:rPr lang="en-US" dirty="0" err="1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instanceof</a:t>
            </a:r>
            <a:r>
              <a:rPr lang="en-US" dirty="0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int</a:t>
            </a:r>
            <a:r>
              <a:rPr lang="en-US" dirty="0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203179949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384074" y="784514"/>
            <a:ext cx="94086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Java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melakukan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proses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rangkaian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operasi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aritmetika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berdasarkan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prioritas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utama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disebut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preseden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operator.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7732259"/>
              </p:ext>
            </p:extLst>
          </p:nvPr>
        </p:nvGraphicFramePr>
        <p:xfrm>
          <a:off x="2024382" y="1598941"/>
          <a:ext cx="8127999" cy="445008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944303">
                  <a:extLst>
                    <a:ext uri="{9D8B030D-6E8A-4147-A177-3AD203B41FA5}">
                      <a16:colId xmlns="" xmlns:a16="http://schemas.microsoft.com/office/drawing/2014/main" val="165726651"/>
                    </a:ext>
                  </a:extLst>
                </a:gridCol>
                <a:gridCol w="3474363">
                  <a:extLst>
                    <a:ext uri="{9D8B030D-6E8A-4147-A177-3AD203B41FA5}">
                      <a16:colId xmlns="" xmlns:a16="http://schemas.microsoft.com/office/drawing/2014/main" val="2355382272"/>
                    </a:ext>
                  </a:extLst>
                </a:gridCol>
                <a:gridCol w="2709333">
                  <a:extLst>
                    <a:ext uri="{9D8B030D-6E8A-4147-A177-3AD203B41FA5}">
                      <a16:colId xmlns="" xmlns:a16="http://schemas.microsoft.com/office/drawing/2014/main" val="728445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latin typeface="Cambria" panose="02040503050406030204" pitchFamily="18" charset="0"/>
                        </a:rPr>
                        <a:t>Jenis</a:t>
                      </a:r>
                      <a:endParaRPr lang="en-US" dirty="0">
                        <a:latin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</a:rPr>
                        <a:t>Operator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latin typeface="Cambria" panose="02040503050406030204" pitchFamily="18" charset="0"/>
                        </a:rPr>
                        <a:t>Prioritas</a:t>
                      </a:r>
                      <a:r>
                        <a:rPr lang="en-US" baseline="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US" baseline="0" dirty="0" err="1">
                          <a:latin typeface="Cambria" panose="02040503050406030204" pitchFamily="18" charset="0"/>
                        </a:rPr>
                        <a:t>pengerjaan</a:t>
                      </a:r>
                      <a:endParaRPr lang="en-US" dirty="0">
                        <a:latin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6471459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>
                          <a:latin typeface="Cambria" panose="02040503050406030204" pitchFamily="18" charset="0"/>
                        </a:rPr>
                        <a:t>Additive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</a:rPr>
                        <a:t>+</a:t>
                      </a:r>
                      <a:r>
                        <a:rPr lang="en-US" baseline="0" dirty="0">
                          <a:latin typeface="Cambria" panose="02040503050406030204" pitchFamily="18" charset="0"/>
                        </a:rPr>
                        <a:t> -</a:t>
                      </a:r>
                      <a:endParaRPr lang="en-US" dirty="0">
                        <a:latin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ambria" panose="02040503050406030204" pitchFamily="18" charset="0"/>
                        </a:rPr>
                        <a:t>Dari </a:t>
                      </a:r>
                      <a:r>
                        <a:rPr lang="en-US" dirty="0" err="1">
                          <a:latin typeface="Cambria" panose="02040503050406030204" pitchFamily="18" charset="0"/>
                        </a:rPr>
                        <a:t>kiri</a:t>
                      </a:r>
                      <a:r>
                        <a:rPr lang="en-US" dirty="0">
                          <a:latin typeface="Cambria" panose="02040503050406030204" pitchFamily="18" charset="0"/>
                        </a:rPr>
                        <a:t> ke </a:t>
                      </a:r>
                      <a:r>
                        <a:rPr lang="en-US" dirty="0" err="1">
                          <a:latin typeface="Cambria" panose="02040503050406030204" pitchFamily="18" charset="0"/>
                        </a:rPr>
                        <a:t>kanan</a:t>
                      </a:r>
                      <a:endParaRPr lang="en-US" dirty="0">
                        <a:latin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8131076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>
                          <a:latin typeface="Cambria" panose="02040503050406030204" pitchFamily="18" charset="0"/>
                        </a:rPr>
                        <a:t>Assignment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</a:rPr>
                        <a:t>= + = - =</a:t>
                      </a:r>
                      <a:r>
                        <a:rPr lang="en-US" baseline="0" dirty="0">
                          <a:latin typeface="Cambria" panose="02040503050406030204" pitchFamily="18" charset="0"/>
                        </a:rPr>
                        <a:t> * = / = % = &gt; &gt; = &lt; &lt; = &amp;</a:t>
                      </a:r>
                      <a:endParaRPr lang="en-US" dirty="0">
                        <a:latin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Cambria" panose="02040503050406030204" pitchFamily="18" charset="0"/>
                        </a:rPr>
                        <a:t>Dari </a:t>
                      </a:r>
                      <a:r>
                        <a:rPr lang="en-US" dirty="0" err="1">
                          <a:latin typeface="Cambria" panose="02040503050406030204" pitchFamily="18" charset="0"/>
                        </a:rPr>
                        <a:t>kiri</a:t>
                      </a:r>
                      <a:r>
                        <a:rPr lang="en-US" dirty="0">
                          <a:latin typeface="Cambria" panose="02040503050406030204" pitchFamily="18" charset="0"/>
                        </a:rPr>
                        <a:t> ke </a:t>
                      </a:r>
                      <a:r>
                        <a:rPr lang="en-US" dirty="0" err="1">
                          <a:latin typeface="Cambria" panose="02040503050406030204" pitchFamily="18" charset="0"/>
                        </a:rPr>
                        <a:t>kanan</a:t>
                      </a:r>
                      <a:endParaRPr lang="en-US" dirty="0">
                        <a:latin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8058044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>
                          <a:latin typeface="Cambria" panose="02040503050406030204" pitchFamily="18" charset="0"/>
                        </a:rPr>
                        <a:t>Bitwise AND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</a:rPr>
                        <a:t>&amp;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Cambria" panose="02040503050406030204" pitchFamily="18" charset="0"/>
                        </a:rPr>
                        <a:t>Dari </a:t>
                      </a:r>
                      <a:r>
                        <a:rPr lang="en-US" dirty="0" err="1">
                          <a:latin typeface="Cambria" panose="02040503050406030204" pitchFamily="18" charset="0"/>
                        </a:rPr>
                        <a:t>kiri</a:t>
                      </a:r>
                      <a:r>
                        <a:rPr lang="en-US" dirty="0">
                          <a:latin typeface="Cambria" panose="02040503050406030204" pitchFamily="18" charset="0"/>
                        </a:rPr>
                        <a:t> ke </a:t>
                      </a:r>
                      <a:r>
                        <a:rPr lang="en-US" dirty="0" err="1">
                          <a:latin typeface="Cambria" panose="02040503050406030204" pitchFamily="18" charset="0"/>
                        </a:rPr>
                        <a:t>kanan</a:t>
                      </a:r>
                      <a:endParaRPr lang="en-US" dirty="0">
                        <a:latin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0321964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>
                          <a:latin typeface="Cambria" panose="02040503050406030204" pitchFamily="18" charset="0"/>
                        </a:rPr>
                        <a:t>Bitwise</a:t>
                      </a:r>
                      <a:r>
                        <a:rPr lang="en-US" i="1" baseline="0" dirty="0">
                          <a:latin typeface="Cambria" panose="02040503050406030204" pitchFamily="18" charset="0"/>
                        </a:rPr>
                        <a:t> OR</a:t>
                      </a:r>
                      <a:endParaRPr lang="en-US" i="1" dirty="0">
                        <a:latin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</a:rPr>
                        <a:t>|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Cambria" panose="02040503050406030204" pitchFamily="18" charset="0"/>
                        </a:rPr>
                        <a:t>Dari </a:t>
                      </a:r>
                      <a:r>
                        <a:rPr lang="en-US" dirty="0" err="1">
                          <a:latin typeface="Cambria" panose="02040503050406030204" pitchFamily="18" charset="0"/>
                        </a:rPr>
                        <a:t>kiri</a:t>
                      </a:r>
                      <a:r>
                        <a:rPr lang="en-US" dirty="0">
                          <a:latin typeface="Cambria" panose="02040503050406030204" pitchFamily="18" charset="0"/>
                        </a:rPr>
                        <a:t> ke </a:t>
                      </a:r>
                      <a:r>
                        <a:rPr lang="en-US" dirty="0" err="1">
                          <a:latin typeface="Cambria" panose="02040503050406030204" pitchFamily="18" charset="0"/>
                        </a:rPr>
                        <a:t>kanan</a:t>
                      </a:r>
                      <a:endParaRPr lang="en-US" dirty="0">
                        <a:latin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3258359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>
                          <a:latin typeface="Cambria" panose="02040503050406030204" pitchFamily="18" charset="0"/>
                        </a:rPr>
                        <a:t>Bitwise</a:t>
                      </a:r>
                      <a:r>
                        <a:rPr lang="en-US" i="1" baseline="0" dirty="0">
                          <a:latin typeface="Cambria" panose="02040503050406030204" pitchFamily="18" charset="0"/>
                        </a:rPr>
                        <a:t> XOR</a:t>
                      </a:r>
                      <a:endParaRPr lang="en-US" i="1" dirty="0">
                        <a:latin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</a:rPr>
                        <a:t>^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Cambria" panose="02040503050406030204" pitchFamily="18" charset="0"/>
                        </a:rPr>
                        <a:t>Dari </a:t>
                      </a:r>
                      <a:r>
                        <a:rPr lang="en-US" dirty="0" err="1">
                          <a:latin typeface="Cambria" panose="02040503050406030204" pitchFamily="18" charset="0"/>
                        </a:rPr>
                        <a:t>kiri</a:t>
                      </a:r>
                      <a:r>
                        <a:rPr lang="en-US" dirty="0">
                          <a:latin typeface="Cambria" panose="02040503050406030204" pitchFamily="18" charset="0"/>
                        </a:rPr>
                        <a:t> ke </a:t>
                      </a:r>
                      <a:r>
                        <a:rPr lang="en-US" dirty="0" err="1">
                          <a:latin typeface="Cambria" panose="02040503050406030204" pitchFamily="18" charset="0"/>
                        </a:rPr>
                        <a:t>kanan</a:t>
                      </a:r>
                      <a:endParaRPr lang="en-US" dirty="0">
                        <a:latin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9202414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0" dirty="0" err="1">
                          <a:latin typeface="Cambria" panose="02040503050406030204" pitchFamily="18" charset="0"/>
                        </a:rPr>
                        <a:t>Kondisional</a:t>
                      </a:r>
                      <a:r>
                        <a:rPr lang="en-US" i="1" baseline="0" dirty="0">
                          <a:latin typeface="Cambria" panose="02040503050406030204" pitchFamily="18" charset="0"/>
                        </a:rPr>
                        <a:t> </a:t>
                      </a:r>
                      <a:endParaRPr lang="en-US" i="1" dirty="0">
                        <a:latin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</a:rPr>
                        <a:t>?: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Cambria" panose="02040503050406030204" pitchFamily="18" charset="0"/>
                        </a:rPr>
                        <a:t>Dari </a:t>
                      </a:r>
                      <a:r>
                        <a:rPr lang="en-US" dirty="0" err="1">
                          <a:latin typeface="Cambria" panose="02040503050406030204" pitchFamily="18" charset="0"/>
                        </a:rPr>
                        <a:t>kiri</a:t>
                      </a:r>
                      <a:r>
                        <a:rPr lang="en-US" dirty="0">
                          <a:latin typeface="Cambria" panose="02040503050406030204" pitchFamily="18" charset="0"/>
                        </a:rPr>
                        <a:t> ke </a:t>
                      </a:r>
                      <a:r>
                        <a:rPr lang="en-US" dirty="0" err="1">
                          <a:latin typeface="Cambria" panose="02040503050406030204" pitchFamily="18" charset="0"/>
                        </a:rPr>
                        <a:t>kanan</a:t>
                      </a:r>
                      <a:endParaRPr lang="en-US" dirty="0">
                        <a:latin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6755538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>
                          <a:latin typeface="Cambria" panose="02040503050406030204" pitchFamily="18" charset="0"/>
                        </a:rPr>
                        <a:t>Logical AND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</a:rPr>
                        <a:t>&amp;&amp;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Cambria" panose="02040503050406030204" pitchFamily="18" charset="0"/>
                        </a:rPr>
                        <a:t>Dari </a:t>
                      </a:r>
                      <a:r>
                        <a:rPr lang="en-US" dirty="0" err="1">
                          <a:latin typeface="Cambria" panose="02040503050406030204" pitchFamily="18" charset="0"/>
                        </a:rPr>
                        <a:t>kiri</a:t>
                      </a:r>
                      <a:r>
                        <a:rPr lang="en-US" dirty="0">
                          <a:latin typeface="Cambria" panose="02040503050406030204" pitchFamily="18" charset="0"/>
                        </a:rPr>
                        <a:t> ke </a:t>
                      </a:r>
                      <a:r>
                        <a:rPr lang="en-US" dirty="0" err="1">
                          <a:latin typeface="Cambria" panose="02040503050406030204" pitchFamily="18" charset="0"/>
                        </a:rPr>
                        <a:t>kanan</a:t>
                      </a:r>
                      <a:endParaRPr lang="en-US" dirty="0">
                        <a:latin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0635821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>
                          <a:latin typeface="Cambria" panose="02040503050406030204" pitchFamily="18" charset="0"/>
                        </a:rPr>
                        <a:t>Logical 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</a:rPr>
                        <a:t>||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Cambria" panose="02040503050406030204" pitchFamily="18" charset="0"/>
                        </a:rPr>
                        <a:t>Dari </a:t>
                      </a:r>
                      <a:r>
                        <a:rPr lang="en-US" dirty="0" err="1">
                          <a:latin typeface="Cambria" panose="02040503050406030204" pitchFamily="18" charset="0"/>
                        </a:rPr>
                        <a:t>kiri</a:t>
                      </a:r>
                      <a:r>
                        <a:rPr lang="en-US" dirty="0">
                          <a:latin typeface="Cambria" panose="02040503050406030204" pitchFamily="18" charset="0"/>
                        </a:rPr>
                        <a:t> ke </a:t>
                      </a:r>
                      <a:r>
                        <a:rPr lang="en-US" dirty="0" err="1">
                          <a:latin typeface="Cambria" panose="02040503050406030204" pitchFamily="18" charset="0"/>
                        </a:rPr>
                        <a:t>kanan</a:t>
                      </a:r>
                      <a:endParaRPr lang="en-US" dirty="0">
                        <a:latin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1319948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0" dirty="0" err="1">
                          <a:latin typeface="Cambria" panose="02040503050406030204" pitchFamily="18" charset="0"/>
                        </a:rPr>
                        <a:t>Multiplikatif</a:t>
                      </a:r>
                      <a:endParaRPr lang="en-US" i="0" dirty="0">
                        <a:latin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</a:rPr>
                        <a:t>* / &amp;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Cambria" panose="02040503050406030204" pitchFamily="18" charset="0"/>
                        </a:rPr>
                        <a:t>Dari </a:t>
                      </a:r>
                      <a:r>
                        <a:rPr lang="en-US" dirty="0" err="1">
                          <a:latin typeface="Cambria" panose="02040503050406030204" pitchFamily="18" charset="0"/>
                        </a:rPr>
                        <a:t>kiri</a:t>
                      </a:r>
                      <a:r>
                        <a:rPr lang="en-US" dirty="0">
                          <a:latin typeface="Cambria" panose="02040503050406030204" pitchFamily="18" charset="0"/>
                        </a:rPr>
                        <a:t> ke </a:t>
                      </a:r>
                      <a:r>
                        <a:rPr lang="en-US" dirty="0" err="1">
                          <a:latin typeface="Cambria" panose="02040503050406030204" pitchFamily="18" charset="0"/>
                        </a:rPr>
                        <a:t>kanan</a:t>
                      </a:r>
                      <a:endParaRPr lang="en-US" dirty="0">
                        <a:latin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325497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>
                          <a:latin typeface="Cambria" panose="02040503050406030204" pitchFamily="18" charset="0"/>
                        </a:rPr>
                        <a:t>Postfix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</a:rPr>
                        <a:t>() []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Cambria" panose="02040503050406030204" pitchFamily="18" charset="0"/>
                        </a:rPr>
                        <a:t>Dari </a:t>
                      </a:r>
                      <a:r>
                        <a:rPr lang="en-US" dirty="0" err="1">
                          <a:latin typeface="Cambria" panose="02040503050406030204" pitchFamily="18" charset="0"/>
                        </a:rPr>
                        <a:t>kiri</a:t>
                      </a:r>
                      <a:r>
                        <a:rPr lang="en-US" dirty="0">
                          <a:latin typeface="Cambria" panose="02040503050406030204" pitchFamily="18" charset="0"/>
                        </a:rPr>
                        <a:t> ke </a:t>
                      </a:r>
                      <a:r>
                        <a:rPr lang="en-US" dirty="0" err="1">
                          <a:latin typeface="Cambria" panose="02040503050406030204" pitchFamily="18" charset="0"/>
                        </a:rPr>
                        <a:t>kanan</a:t>
                      </a:r>
                      <a:endParaRPr lang="en-US" dirty="0">
                        <a:latin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5402078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>
                          <a:latin typeface="Cambria" panose="02040503050406030204" pitchFamily="18" charset="0"/>
                        </a:rPr>
                        <a:t>Unary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</a:rPr>
                        <a:t>+</a:t>
                      </a:r>
                      <a:r>
                        <a:rPr lang="en-US" baseline="0" dirty="0">
                          <a:latin typeface="Cambria" panose="02040503050406030204" pitchFamily="18" charset="0"/>
                        </a:rPr>
                        <a:t> + - - ! ~</a:t>
                      </a:r>
                      <a:endParaRPr lang="en-US" dirty="0">
                        <a:latin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Cambria" panose="02040503050406030204" pitchFamily="18" charset="0"/>
                        </a:rPr>
                        <a:t>Dari </a:t>
                      </a:r>
                      <a:r>
                        <a:rPr lang="en-US" dirty="0" err="1">
                          <a:latin typeface="Cambria" panose="02040503050406030204" pitchFamily="18" charset="0"/>
                        </a:rPr>
                        <a:t>kanan</a:t>
                      </a:r>
                      <a:r>
                        <a:rPr lang="en-US" baseline="0" dirty="0">
                          <a:latin typeface="Cambria" panose="02040503050406030204" pitchFamily="18" charset="0"/>
                        </a:rPr>
                        <a:t> ke </a:t>
                      </a:r>
                      <a:r>
                        <a:rPr lang="en-US" baseline="0" dirty="0" err="1">
                          <a:latin typeface="Cambria" panose="02040503050406030204" pitchFamily="18" charset="0"/>
                        </a:rPr>
                        <a:t>kiri</a:t>
                      </a:r>
                      <a:endParaRPr lang="en-US" dirty="0">
                        <a:latin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4813863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570686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Silakan kerjakan 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Yuk,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Asah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Literasimu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! 1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012322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Silahkan kerjakan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Uji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Kemampuan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Diri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3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257744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Silahkan kerjakan 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Ruang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Kolaborasi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1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27332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Businessman working with a tablet">
            <a:extLst>
              <a:ext uri="{FF2B5EF4-FFF2-40B4-BE49-F238E27FC236}">
                <a16:creationId xmlns="" xmlns:a16="http://schemas.microsoft.com/office/drawing/2014/main" id="{311B10F1-B894-D138-4E45-64F3F1982F5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02" b="8025"/>
          <a:stretch/>
        </p:blipFill>
        <p:spPr bwMode="auto">
          <a:xfrm>
            <a:off x="1" y="0"/>
            <a:ext cx="12192000" cy="6820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1" name="Pentagon 10"/>
          <p:cNvSpPr/>
          <p:nvPr/>
        </p:nvSpPr>
        <p:spPr>
          <a:xfrm rot="5400000">
            <a:off x="505374" y="546873"/>
            <a:ext cx="4670066" cy="3576320"/>
          </a:xfrm>
          <a:prstGeom prst="homePlate">
            <a:avLst/>
          </a:prstGeom>
          <a:solidFill>
            <a:srgbClr val="BDD7E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/>
          <p:cNvSpPr/>
          <p:nvPr/>
        </p:nvSpPr>
        <p:spPr>
          <a:xfrm>
            <a:off x="2458621" y="518475"/>
            <a:ext cx="763572" cy="7635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2248" y="1702790"/>
            <a:ext cx="3576320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Struktur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Kontrol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Cabang</a:t>
            </a:r>
            <a:endParaRPr kumimoji="0" lang="en-US" sz="36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876118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1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126096" y="717471"/>
            <a:ext cx="42893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Percabangan</a:t>
            </a:r>
            <a:r>
              <a:rPr lang="en-US" sz="28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sz="2800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if</a:t>
            </a:r>
          </a:p>
        </p:txBody>
      </p:sp>
      <p:sp>
        <p:nvSpPr>
          <p:cNvPr id="9" name="Rectangle 8"/>
          <p:cNvSpPr/>
          <p:nvPr/>
        </p:nvSpPr>
        <p:spPr>
          <a:xfrm>
            <a:off x="1469526" y="1722810"/>
            <a:ext cx="9340259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menyelesaikan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sebuah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apakah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true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false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dapat menggunakan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fungsi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if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Jika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benar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perintah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blok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seleksi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dieksekusi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Namun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jika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perintah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dilewatkan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36" name="Tab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5412805"/>
              </p:ext>
            </p:extLst>
          </p:nvPr>
        </p:nvGraphicFramePr>
        <p:xfrm>
          <a:off x="2024383" y="2795666"/>
          <a:ext cx="8128000" cy="3510866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4064000">
                  <a:extLst>
                    <a:ext uri="{9D8B030D-6E8A-4147-A177-3AD203B41FA5}">
                      <a16:colId xmlns="" xmlns:a16="http://schemas.microsoft.com/office/drawing/2014/main" val="314917402"/>
                    </a:ext>
                  </a:extLst>
                </a:gridCol>
                <a:gridCol w="4064000">
                  <a:extLst>
                    <a:ext uri="{9D8B030D-6E8A-4147-A177-3AD203B41FA5}">
                      <a16:colId xmlns="" xmlns:a16="http://schemas.microsoft.com/office/drawing/2014/main" val="2013890679"/>
                    </a:ext>
                  </a:extLst>
                </a:gridCol>
              </a:tblGrid>
              <a:tr h="445761">
                <a:tc>
                  <a:txBody>
                    <a:bodyPr/>
                    <a:lstStyle/>
                    <a:p>
                      <a:pPr algn="ctr"/>
                      <a:r>
                        <a:rPr lang="en-US" i="1" dirty="0"/>
                        <a:t>Flowchart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Format dalam Java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405171934"/>
                  </a:ext>
                </a:extLst>
              </a:tr>
              <a:tr h="306510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pc="3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if</a:t>
                      </a:r>
                      <a:r>
                        <a:rPr lang="en-US" spc="3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  (</a:t>
                      </a:r>
                      <a:r>
                        <a:rPr lang="en-US" spc="300" baseline="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kondisi</a:t>
                      </a:r>
                      <a:r>
                        <a:rPr lang="en-US" spc="3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)</a:t>
                      </a:r>
                    </a:p>
                    <a:p>
                      <a:r>
                        <a:rPr lang="en-US" spc="3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{</a:t>
                      </a:r>
                    </a:p>
                    <a:p>
                      <a:r>
                        <a:rPr lang="en-US" spc="3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  //Pernyataan1;</a:t>
                      </a:r>
                    </a:p>
                    <a:p>
                      <a:r>
                        <a:rPr lang="en-US" spc="3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  //Pernyataan2;</a:t>
                      </a:r>
                    </a:p>
                    <a:p>
                      <a:r>
                        <a:rPr lang="en-US" spc="3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267777096"/>
                  </a:ext>
                </a:extLst>
              </a:tr>
            </a:tbl>
          </a:graphicData>
        </a:graphic>
      </p:graphicFrame>
      <p:grpSp>
        <p:nvGrpSpPr>
          <p:cNvPr id="37" name="Group 36"/>
          <p:cNvGrpSpPr/>
          <p:nvPr/>
        </p:nvGrpSpPr>
        <p:grpSpPr>
          <a:xfrm>
            <a:off x="3433407" y="3318963"/>
            <a:ext cx="1949606" cy="2898155"/>
            <a:chOff x="2682319" y="2912143"/>
            <a:chExt cx="2178886" cy="3238988"/>
          </a:xfrm>
        </p:grpSpPr>
        <p:sp>
          <p:nvSpPr>
            <p:cNvPr id="38" name="Rounded Rectangle 37"/>
            <p:cNvSpPr/>
            <p:nvPr/>
          </p:nvSpPr>
          <p:spPr>
            <a:xfrm>
              <a:off x="2717120" y="2912143"/>
              <a:ext cx="1225485" cy="301658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i="1" dirty="0"/>
                <a:t>Start</a:t>
              </a:r>
            </a:p>
          </p:txBody>
        </p:sp>
        <p:sp>
          <p:nvSpPr>
            <p:cNvPr id="39" name="Diamond 38"/>
            <p:cNvSpPr/>
            <p:nvPr/>
          </p:nvSpPr>
          <p:spPr>
            <a:xfrm>
              <a:off x="2682319" y="3503336"/>
              <a:ext cx="1295086" cy="764204"/>
            </a:xfrm>
            <a:prstGeom prst="diamon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717119" y="5160063"/>
              <a:ext cx="1225485" cy="34879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ounded Rectangle 40"/>
            <p:cNvSpPr/>
            <p:nvPr/>
          </p:nvSpPr>
          <p:spPr>
            <a:xfrm>
              <a:off x="2725133" y="5849473"/>
              <a:ext cx="1225485" cy="301658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i="1" dirty="0"/>
                <a:t>End</a:t>
              </a: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2906989" y="3661496"/>
              <a:ext cx="86177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dirty="0" err="1"/>
                <a:t>Kondisi</a:t>
              </a:r>
              <a:endParaRPr lang="en-US" dirty="0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2710421" y="5129579"/>
              <a:ext cx="1251557" cy="378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dirty="0"/>
                <a:t>Pernyataan</a:t>
              </a:r>
              <a:endParaRPr lang="en-US" dirty="0"/>
            </a:p>
          </p:txBody>
        </p:sp>
        <p:cxnSp>
          <p:nvCxnSpPr>
            <p:cNvPr id="44" name="Straight Arrow Connector 43"/>
            <p:cNvCxnSpPr>
              <a:stCxn id="38" idx="2"/>
              <a:endCxn id="39" idx="0"/>
            </p:cNvCxnSpPr>
            <p:nvPr/>
          </p:nvCxnSpPr>
          <p:spPr>
            <a:xfrm flipH="1">
              <a:off x="3329862" y="3213801"/>
              <a:ext cx="1" cy="28953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>
              <a:endCxn id="40" idx="0"/>
            </p:cNvCxnSpPr>
            <p:nvPr/>
          </p:nvCxnSpPr>
          <p:spPr>
            <a:xfrm>
              <a:off x="3324107" y="4293968"/>
              <a:ext cx="5755" cy="86609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>
              <a:endCxn id="41" idx="0"/>
            </p:cNvCxnSpPr>
            <p:nvPr/>
          </p:nvCxnSpPr>
          <p:spPr>
            <a:xfrm flipH="1">
              <a:off x="3337876" y="5470756"/>
              <a:ext cx="6337" cy="37871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Rectangle 46"/>
            <p:cNvSpPr/>
            <p:nvPr/>
          </p:nvSpPr>
          <p:spPr>
            <a:xfrm>
              <a:off x="3024121" y="4542349"/>
              <a:ext cx="663436" cy="412767"/>
            </a:xfrm>
            <a:prstGeom prst="rect">
              <a:avLst/>
            </a:prstGeom>
            <a:solidFill>
              <a:srgbClr val="E2EFDA"/>
            </a:solidFill>
          </p:spPr>
          <p:txBody>
            <a:bodyPr wrap="none">
              <a:spAutoFit/>
            </a:bodyPr>
            <a:lstStyle/>
            <a:p>
              <a:r>
                <a:rPr lang="en-US" i="1" dirty="0"/>
                <a:t>True</a:t>
              </a:r>
            </a:p>
          </p:txBody>
        </p:sp>
        <p:cxnSp>
          <p:nvCxnSpPr>
            <p:cNvPr id="48" name="Elbow Connector 47"/>
            <p:cNvCxnSpPr>
              <a:stCxn id="39" idx="3"/>
              <a:endCxn id="41" idx="3"/>
            </p:cNvCxnSpPr>
            <p:nvPr/>
          </p:nvCxnSpPr>
          <p:spPr>
            <a:xfrm flipH="1">
              <a:off x="3950618" y="3885438"/>
              <a:ext cx="26787" cy="2114864"/>
            </a:xfrm>
            <a:prstGeom prst="bentConnector3">
              <a:avLst>
                <a:gd name="adj1" fmla="val -1768384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Rectangle 48"/>
            <p:cNvSpPr/>
            <p:nvPr/>
          </p:nvSpPr>
          <p:spPr>
            <a:xfrm>
              <a:off x="4124460" y="5160063"/>
              <a:ext cx="736745" cy="412767"/>
            </a:xfrm>
            <a:prstGeom prst="rect">
              <a:avLst/>
            </a:prstGeom>
            <a:solidFill>
              <a:srgbClr val="E2EFDA"/>
            </a:solidFill>
          </p:spPr>
          <p:txBody>
            <a:bodyPr wrap="none">
              <a:spAutoFit/>
            </a:bodyPr>
            <a:lstStyle/>
            <a:p>
              <a:r>
                <a:rPr lang="en-US" i="1" dirty="0"/>
                <a:t>False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8904482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13657" y="457199"/>
            <a:ext cx="9307286" cy="3693319"/>
          </a:xfrm>
          <a:prstGeom prst="rect">
            <a:avLst/>
          </a:prstGeom>
          <a:ln w="19050">
            <a:solidFill>
              <a:srgbClr val="C5E0B4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import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00FF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java.util.Scanner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public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class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00FF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CekUmur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public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static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B0004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void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00FF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main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String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[]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args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</a:t>
            </a:r>
            <a:r>
              <a:rPr lang="id-ID" dirty="0">
                <a:solidFill>
                  <a:srgbClr val="B0004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umur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System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out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print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>
                <a:solidFill>
                  <a:srgbClr val="BA212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"Berapakah umur Anda: "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Scanner inputan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=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new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Scanner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System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in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umur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=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inputan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nextInt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();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if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umur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&lt;=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17)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  System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out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println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>
                <a:solidFill>
                  <a:srgbClr val="BA212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"Anda masih dikategorikan anak-anak"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 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6770915" y="4839844"/>
            <a:ext cx="5040085" cy="976617"/>
          </a:xfrm>
          <a:prstGeom prst="roundRect">
            <a:avLst>
              <a:gd name="adj" fmla="val 15568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9685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id-ID" dirty="0">
                <a:solidFill>
                  <a:schemeClr val="tx1"/>
                </a:solidFill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Berapakah umur Anda: 15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id-ID" dirty="0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Anda masih dikategorikan anak-anak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71318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8239621" y="3168159"/>
            <a:ext cx="1761423" cy="2810577"/>
          </a:xfrm>
          <a:prstGeom prst="rect">
            <a:avLst/>
          </a:prstGeom>
          <a:noFill/>
          <a:ln w="57150">
            <a:solidFill>
              <a:srgbClr val="6B91C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2175707" y="3168159"/>
            <a:ext cx="1761423" cy="2810577"/>
          </a:xfrm>
          <a:prstGeom prst="rect">
            <a:avLst/>
          </a:prstGeom>
          <a:noFill/>
          <a:ln w="57150">
            <a:solidFill>
              <a:srgbClr val="6B91C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4981473" y="1260908"/>
            <a:ext cx="2213811" cy="981777"/>
          </a:xfrm>
          <a:prstGeom prst="roundRect">
            <a:avLst>
              <a:gd name="adj" fmla="val 50000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365043" y="674120"/>
            <a:ext cx="901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Cambria" panose="02040503050406030204" pitchFamily="18" charset="0"/>
                <a:ea typeface="Cambria" panose="02040503050406030204" pitchFamily="18" charset="0"/>
              </a:rPr>
              <a:t>Terdapat dua tipe penggunaan bahasa pemrograman, yaitu: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07666" y="1397853"/>
            <a:ext cx="1761423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Bahasa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Pemrograman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930264" y="2704461"/>
            <a:ext cx="8277726" cy="691071"/>
            <a:chOff x="1928661" y="2462459"/>
            <a:chExt cx="8277726" cy="98177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10" name="Rounded Rectangle 9"/>
            <p:cNvSpPr/>
            <p:nvPr/>
          </p:nvSpPr>
          <p:spPr>
            <a:xfrm>
              <a:off x="1928661" y="2462460"/>
              <a:ext cx="2213811" cy="98177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7992576" y="2462459"/>
              <a:ext cx="2213811" cy="98177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156457" y="2858589"/>
            <a:ext cx="176142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Khusus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20372" y="2858589"/>
            <a:ext cx="176142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Umum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75706" y="3987290"/>
            <a:ext cx="1761423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COBOL</a:t>
            </a:r>
          </a:p>
          <a:p>
            <a:pPr algn="ctr"/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FORTRAN</a:t>
            </a:r>
          </a:p>
          <a:p>
            <a:pPr algn="ctr"/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Assembler</a:t>
            </a:r>
          </a:p>
          <a:p>
            <a:pPr algn="ctr"/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Prolog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239621" y="3371738"/>
            <a:ext cx="1761423" cy="25545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C++</a:t>
            </a:r>
          </a:p>
          <a:p>
            <a:pPr algn="ctr"/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Visual Basic</a:t>
            </a:r>
          </a:p>
          <a:p>
            <a:pPr algn="ctr"/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Java</a:t>
            </a:r>
          </a:p>
          <a:p>
            <a:pPr algn="ctr"/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Python</a:t>
            </a:r>
          </a:p>
          <a:p>
            <a:pPr algn="ctr"/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Delphi</a:t>
            </a:r>
          </a:p>
          <a:p>
            <a:pPr algn="ctr"/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FoxPro</a:t>
            </a:r>
          </a:p>
          <a:p>
            <a:pPr algn="ctr"/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Pascal</a:t>
            </a:r>
          </a:p>
          <a:p>
            <a:pPr algn="ctr"/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PHP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3031958" y="2242685"/>
            <a:ext cx="6092791" cy="426432"/>
            <a:chOff x="3031958" y="2242685"/>
            <a:chExt cx="6092791" cy="426432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3031958" y="2492943"/>
              <a:ext cx="6092791" cy="0"/>
            </a:xfrm>
            <a:prstGeom prst="line">
              <a:avLst/>
            </a:prstGeom>
            <a:ln w="38100">
              <a:solidFill>
                <a:srgbClr val="6B91C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>
              <a:stCxn id="8" idx="2"/>
            </p:cNvCxnSpPr>
            <p:nvPr/>
          </p:nvCxnSpPr>
          <p:spPr>
            <a:xfrm flipH="1">
              <a:off x="6088063" y="2242685"/>
              <a:ext cx="316" cy="246515"/>
            </a:xfrm>
            <a:prstGeom prst="line">
              <a:avLst/>
            </a:prstGeom>
            <a:ln w="38100">
              <a:solidFill>
                <a:srgbClr val="6B91C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>
              <a:off x="3031958" y="2492943"/>
              <a:ext cx="0" cy="176174"/>
            </a:xfrm>
            <a:prstGeom prst="straightConnector1">
              <a:avLst/>
            </a:prstGeom>
            <a:ln w="38100">
              <a:solidFill>
                <a:srgbClr val="6B91C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>
              <a:off x="9124749" y="2492943"/>
              <a:ext cx="0" cy="176174"/>
            </a:xfrm>
            <a:prstGeom prst="straightConnector1">
              <a:avLst/>
            </a:prstGeom>
            <a:ln w="38100">
              <a:solidFill>
                <a:srgbClr val="6B91C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9740051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024383" y="738365"/>
            <a:ext cx="45480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Percabangan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dengan 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if…else</a:t>
            </a:r>
          </a:p>
        </p:txBody>
      </p:sp>
      <p:sp>
        <p:nvSpPr>
          <p:cNvPr id="9" name="Rectangle 8"/>
          <p:cNvSpPr/>
          <p:nvPr/>
        </p:nvSpPr>
        <p:spPr>
          <a:xfrm>
            <a:off x="1469526" y="1584312"/>
            <a:ext cx="9340259" cy="120032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Percabangan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if…else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memiliki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dua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kemungkinan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pernyataan,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penentuan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bergantung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pada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nilai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kondisi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yang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diseleksi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Jika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pernyataan yang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dieksekusi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true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program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mengerjakan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pernyataan 1.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namun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jika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false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program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langsung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mengesekusi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pernyataan 2.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graphicFrame>
        <p:nvGraphicFramePr>
          <p:cNvPr id="36" name="Tab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7788513"/>
              </p:ext>
            </p:extLst>
          </p:nvPr>
        </p:nvGraphicFramePr>
        <p:xfrm>
          <a:off x="2024383" y="2795666"/>
          <a:ext cx="8128000" cy="3510866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4064000">
                  <a:extLst>
                    <a:ext uri="{9D8B030D-6E8A-4147-A177-3AD203B41FA5}">
                      <a16:colId xmlns="" xmlns:a16="http://schemas.microsoft.com/office/drawing/2014/main" val="314917402"/>
                    </a:ext>
                  </a:extLst>
                </a:gridCol>
                <a:gridCol w="4064000">
                  <a:extLst>
                    <a:ext uri="{9D8B030D-6E8A-4147-A177-3AD203B41FA5}">
                      <a16:colId xmlns="" xmlns:a16="http://schemas.microsoft.com/office/drawing/2014/main" val="2013890679"/>
                    </a:ext>
                  </a:extLst>
                </a:gridCol>
              </a:tblGrid>
              <a:tr h="445761">
                <a:tc>
                  <a:txBody>
                    <a:bodyPr/>
                    <a:lstStyle/>
                    <a:p>
                      <a:pPr algn="ctr"/>
                      <a:r>
                        <a:rPr lang="en-US" i="1" dirty="0"/>
                        <a:t>Flowchart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Format dalam Java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405171934"/>
                  </a:ext>
                </a:extLst>
              </a:tr>
              <a:tr h="306510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pc="3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if</a:t>
                      </a:r>
                      <a:r>
                        <a:rPr lang="en-US" spc="3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  (</a:t>
                      </a:r>
                      <a:r>
                        <a:rPr lang="en-US" spc="300" baseline="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kondisi</a:t>
                      </a:r>
                      <a:r>
                        <a:rPr lang="en-US" spc="3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)</a:t>
                      </a:r>
                    </a:p>
                    <a:p>
                      <a:r>
                        <a:rPr lang="en-US" spc="3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{</a:t>
                      </a:r>
                    </a:p>
                    <a:p>
                      <a:r>
                        <a:rPr lang="en-US" spc="3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  //Pernyataan1;</a:t>
                      </a:r>
                    </a:p>
                    <a:p>
                      <a:r>
                        <a:rPr lang="en-US" spc="3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}</a:t>
                      </a:r>
                    </a:p>
                    <a:p>
                      <a:r>
                        <a:rPr lang="en-US" spc="3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else</a:t>
                      </a:r>
                    </a:p>
                    <a:p>
                      <a:r>
                        <a:rPr lang="en-US" spc="3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{</a:t>
                      </a:r>
                    </a:p>
                    <a:p>
                      <a:r>
                        <a:rPr lang="en-US" spc="3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  //Pernyataan2;</a:t>
                      </a:r>
                    </a:p>
                    <a:p>
                      <a:r>
                        <a:rPr lang="en-US" spc="3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267777096"/>
                  </a:ext>
                </a:extLst>
              </a:tr>
            </a:tbl>
          </a:graphicData>
        </a:graphic>
      </p:graphicFrame>
      <p:grpSp>
        <p:nvGrpSpPr>
          <p:cNvPr id="37" name="Group 36"/>
          <p:cNvGrpSpPr/>
          <p:nvPr/>
        </p:nvGrpSpPr>
        <p:grpSpPr>
          <a:xfrm>
            <a:off x="3407210" y="3318963"/>
            <a:ext cx="2189439" cy="2898155"/>
            <a:chOff x="2653039" y="2912143"/>
            <a:chExt cx="2446923" cy="3238988"/>
          </a:xfrm>
        </p:grpSpPr>
        <p:sp>
          <p:nvSpPr>
            <p:cNvPr id="38" name="Rounded Rectangle 37"/>
            <p:cNvSpPr/>
            <p:nvPr/>
          </p:nvSpPr>
          <p:spPr>
            <a:xfrm>
              <a:off x="2717120" y="2912143"/>
              <a:ext cx="1225485" cy="301658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Start</a:t>
              </a:r>
            </a:p>
          </p:txBody>
        </p:sp>
        <p:sp>
          <p:nvSpPr>
            <p:cNvPr id="39" name="Diamond 38"/>
            <p:cNvSpPr/>
            <p:nvPr/>
          </p:nvSpPr>
          <p:spPr>
            <a:xfrm>
              <a:off x="2682319" y="3503336"/>
              <a:ext cx="1295086" cy="764204"/>
            </a:xfrm>
            <a:prstGeom prst="diamon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717119" y="5007807"/>
              <a:ext cx="1225485" cy="59570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Rounded Rectangle 40"/>
            <p:cNvSpPr/>
            <p:nvPr/>
          </p:nvSpPr>
          <p:spPr>
            <a:xfrm>
              <a:off x="2725133" y="5849473"/>
              <a:ext cx="1225485" cy="301658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End</a:t>
              </a: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2906989" y="3697995"/>
              <a:ext cx="86177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Kondisi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2653039" y="4995441"/>
              <a:ext cx="1342136" cy="6191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rPr>
                <a:t>Pernyataan 1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500" noProof="0" dirty="0">
                  <a:solidFill>
                    <a:prstClr val="black"/>
                  </a:solidFill>
                  <a:latin typeface="Calibri" panose="020F0502020204030204"/>
                </a:rPr>
                <a:t>Jika </a:t>
              </a:r>
              <a:r>
                <a:rPr lang="en-US" sz="1500" noProof="0" dirty="0" err="1">
                  <a:solidFill>
                    <a:prstClr val="black"/>
                  </a:solidFill>
                  <a:latin typeface="Calibri" panose="020F0502020204030204"/>
                </a:rPr>
                <a:t>Benar</a:t>
              </a: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cxnSp>
          <p:nvCxnSpPr>
            <p:cNvPr id="44" name="Straight Arrow Connector 43"/>
            <p:cNvCxnSpPr>
              <a:stCxn id="38" idx="2"/>
              <a:endCxn id="39" idx="0"/>
            </p:cNvCxnSpPr>
            <p:nvPr/>
          </p:nvCxnSpPr>
          <p:spPr>
            <a:xfrm flipH="1">
              <a:off x="3329862" y="3213801"/>
              <a:ext cx="1" cy="28953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/>
            <p:nvPr/>
          </p:nvCxnSpPr>
          <p:spPr>
            <a:xfrm>
              <a:off x="3324107" y="4293968"/>
              <a:ext cx="5755" cy="63539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>
              <a:endCxn id="41" idx="0"/>
            </p:cNvCxnSpPr>
            <p:nvPr/>
          </p:nvCxnSpPr>
          <p:spPr>
            <a:xfrm>
              <a:off x="3337876" y="5624134"/>
              <a:ext cx="0" cy="22533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Rectangle 46"/>
            <p:cNvSpPr/>
            <p:nvPr/>
          </p:nvSpPr>
          <p:spPr>
            <a:xfrm>
              <a:off x="2981204" y="4372409"/>
              <a:ext cx="670530" cy="412767"/>
            </a:xfrm>
            <a:prstGeom prst="rect">
              <a:avLst/>
            </a:prstGeom>
            <a:solidFill>
              <a:srgbClr val="E2EFDA"/>
            </a:solidFill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True</a:t>
              </a:r>
            </a:p>
          </p:txBody>
        </p:sp>
        <p:cxnSp>
          <p:nvCxnSpPr>
            <p:cNvPr id="48" name="Elbow Connector 47"/>
            <p:cNvCxnSpPr>
              <a:stCxn id="39" idx="3"/>
              <a:endCxn id="13" idx="0"/>
            </p:cNvCxnSpPr>
            <p:nvPr/>
          </p:nvCxnSpPr>
          <p:spPr>
            <a:xfrm>
              <a:off x="3977405" y="3885438"/>
              <a:ext cx="712280" cy="1097681"/>
            </a:xfrm>
            <a:prstGeom prst="bentConnector2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Rectangle 48"/>
            <p:cNvSpPr/>
            <p:nvPr/>
          </p:nvSpPr>
          <p:spPr>
            <a:xfrm>
              <a:off x="4363217" y="3697995"/>
              <a:ext cx="736745" cy="412767"/>
            </a:xfrm>
            <a:prstGeom prst="rect">
              <a:avLst/>
            </a:prstGeom>
            <a:solidFill>
              <a:srgbClr val="E2EFDA"/>
            </a:solidFill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False</a:t>
              </a:r>
            </a:p>
          </p:txBody>
        </p:sp>
      </p:grpSp>
      <p:sp>
        <p:nvSpPr>
          <p:cNvPr id="27" name="Rectangle 26"/>
          <p:cNvSpPr/>
          <p:nvPr/>
        </p:nvSpPr>
        <p:spPr>
          <a:xfrm>
            <a:off x="4684195" y="5182503"/>
            <a:ext cx="1096530" cy="53302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496931" y="5172014"/>
            <a:ext cx="146522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1500" dirty="0">
                <a:solidFill>
                  <a:prstClr val="black"/>
                </a:solidFill>
              </a:rPr>
              <a:t>Pernyataan 2</a:t>
            </a:r>
          </a:p>
          <a:p>
            <a:pPr lvl="0" algn="ctr">
              <a:defRPr/>
            </a:pPr>
            <a:r>
              <a:rPr lang="en-US" sz="1500" dirty="0">
                <a:solidFill>
                  <a:prstClr val="black"/>
                </a:solidFill>
              </a:rPr>
              <a:t>Jika Salah</a:t>
            </a:r>
          </a:p>
        </p:txBody>
      </p:sp>
      <p:cxnSp>
        <p:nvCxnSpPr>
          <p:cNvPr id="17" name="Elbow Connector 16"/>
          <p:cNvCxnSpPr>
            <a:stCxn id="27" idx="2"/>
            <a:endCxn id="41" idx="3"/>
          </p:cNvCxnSpPr>
          <p:nvPr/>
        </p:nvCxnSpPr>
        <p:spPr>
          <a:xfrm rot="5400000">
            <a:off x="4717036" y="5566736"/>
            <a:ext cx="366637" cy="66421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934706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10243" y="314387"/>
            <a:ext cx="10069286" cy="3970318"/>
          </a:xfrm>
          <a:prstGeom prst="rect">
            <a:avLst/>
          </a:prstGeom>
          <a:ln w="19050">
            <a:solidFill>
              <a:srgbClr val="C5E0B4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import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00FF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java.util.Scanner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public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class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00FF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CekRemaja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public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static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B0004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void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00FF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main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String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[]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args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</a:t>
            </a:r>
            <a:r>
              <a:rPr lang="id-ID" dirty="0">
                <a:solidFill>
                  <a:srgbClr val="B0004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umur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System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out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print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>
                <a:solidFill>
                  <a:srgbClr val="BA212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"Berapakah umur Anda: "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Scanner inputan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=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new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Scanner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System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in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umur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=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inputan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nextInt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();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if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umur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&lt;=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17)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  System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out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println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>
                <a:solidFill>
                  <a:srgbClr val="BA212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"Anda masih dikategorikan anak-anak"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else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  System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out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println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>
                <a:solidFill>
                  <a:srgbClr val="BA212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"Anda termasuk kategori Remaja atau Dewasa"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5926591" y="4862699"/>
            <a:ext cx="5932714" cy="976617"/>
          </a:xfrm>
          <a:prstGeom prst="roundRect">
            <a:avLst>
              <a:gd name="adj" fmla="val 15568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id-ID" dirty="0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Berapakah umur Anda: 50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id-ID" dirty="0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Anda termasuk kategori Remaja atau Dewasa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14717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Silakan kerjakan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Aktivitas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Mandiri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3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002593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0" y="3487918"/>
            <a:ext cx="12192000" cy="3370082"/>
          </a:xfrm>
          <a:prstGeom prst="rect">
            <a:avLst/>
          </a:prstGeom>
          <a:pattFill prst="shingle">
            <a:fgClr>
              <a:srgbClr val="F79646">
                <a:lumMod val="40000"/>
                <a:lumOff val="60000"/>
              </a:srgbClr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284897" y="2168074"/>
            <a:ext cx="9606969" cy="1998574"/>
          </a:xfrm>
          <a:prstGeom prst="roundRect">
            <a:avLst>
              <a:gd name="adj" fmla="val 8358"/>
            </a:avLst>
          </a:prstGeom>
          <a:noFill/>
          <a:ln w="76200">
            <a:solidFill>
              <a:schemeClr val="accent4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3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225050" y="585491"/>
            <a:ext cx="415152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Percabangan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dengan </a:t>
            </a:r>
            <a:r>
              <a:rPr kumimoji="0" lang="en-US" sz="25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if…else if …else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418253" y="2342220"/>
            <a:ext cx="9340259" cy="163449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Percabangan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if...else if...else 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memiliki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beberapa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diseleksi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Jika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true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pernyataan 1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dieksekusi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Namun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jika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false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dilanjutkan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memeriksa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2. Jika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true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pernyataan 2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dieksekusi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seterusnya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Jika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semua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seleksi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false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program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otomatis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mengeksekusi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pernyataan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terakhir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73739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0" y="13594"/>
            <a:ext cx="12192000" cy="3370082"/>
          </a:xfrm>
          <a:prstGeom prst="rect">
            <a:avLst/>
          </a:prstGeom>
          <a:pattFill prst="shingle">
            <a:fgClr>
              <a:srgbClr val="F79646">
                <a:lumMod val="40000"/>
                <a:lumOff val="60000"/>
              </a:srgbClr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024383" y="775797"/>
            <a:ext cx="8128000" cy="4191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8550354"/>
              </p:ext>
            </p:extLst>
          </p:nvPr>
        </p:nvGraphicFramePr>
        <p:xfrm>
          <a:off x="2024383" y="772998"/>
          <a:ext cx="8128000" cy="4147793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4838330">
                  <a:extLst>
                    <a:ext uri="{9D8B030D-6E8A-4147-A177-3AD203B41FA5}">
                      <a16:colId xmlns="" xmlns:a16="http://schemas.microsoft.com/office/drawing/2014/main" val="314917402"/>
                    </a:ext>
                  </a:extLst>
                </a:gridCol>
                <a:gridCol w="3289670">
                  <a:extLst>
                    <a:ext uri="{9D8B030D-6E8A-4147-A177-3AD203B41FA5}">
                      <a16:colId xmlns="" xmlns:a16="http://schemas.microsoft.com/office/drawing/2014/main" val="2013890679"/>
                    </a:ext>
                  </a:extLst>
                </a:gridCol>
              </a:tblGrid>
              <a:tr h="526630">
                <a:tc>
                  <a:txBody>
                    <a:bodyPr/>
                    <a:lstStyle/>
                    <a:p>
                      <a:pPr algn="ctr"/>
                      <a:r>
                        <a:rPr lang="en-US" i="1" dirty="0"/>
                        <a:t>Flowchart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Format dalam Java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405171934"/>
                  </a:ext>
                </a:extLst>
              </a:tr>
              <a:tr h="362116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pc="3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if</a:t>
                      </a:r>
                      <a:r>
                        <a:rPr lang="en-US" spc="3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  (</a:t>
                      </a:r>
                      <a:r>
                        <a:rPr lang="en-US" spc="300" baseline="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kondisi</a:t>
                      </a:r>
                      <a:r>
                        <a:rPr lang="en-US" spc="3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)</a:t>
                      </a:r>
                    </a:p>
                    <a:p>
                      <a:r>
                        <a:rPr lang="en-US" spc="3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{</a:t>
                      </a:r>
                    </a:p>
                    <a:p>
                      <a:r>
                        <a:rPr lang="en-US" spc="3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  //Pernyataan1;</a:t>
                      </a:r>
                    </a:p>
                    <a:p>
                      <a:r>
                        <a:rPr lang="en-US" spc="3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}</a:t>
                      </a:r>
                    </a:p>
                    <a:p>
                      <a:r>
                        <a:rPr lang="en-US" spc="3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else if (</a:t>
                      </a:r>
                      <a:r>
                        <a:rPr lang="en-US" spc="300" baseline="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kondisi</a:t>
                      </a:r>
                      <a:r>
                        <a:rPr lang="en-US" spc="3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)</a:t>
                      </a:r>
                    </a:p>
                    <a:p>
                      <a:r>
                        <a:rPr lang="en-US" spc="3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{</a:t>
                      </a:r>
                    </a:p>
                    <a:p>
                      <a:r>
                        <a:rPr lang="en-US" spc="3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  //Pernyataan2;</a:t>
                      </a:r>
                    </a:p>
                    <a:p>
                      <a:r>
                        <a:rPr lang="en-US" spc="3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}</a:t>
                      </a:r>
                    </a:p>
                    <a:p>
                      <a:r>
                        <a:rPr lang="en-US" spc="3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else</a:t>
                      </a:r>
                    </a:p>
                    <a:p>
                      <a:r>
                        <a:rPr lang="en-US" spc="3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{</a:t>
                      </a:r>
                    </a:p>
                    <a:p>
                      <a:r>
                        <a:rPr lang="en-US" spc="3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//Pertanyaan3;</a:t>
                      </a:r>
                    </a:p>
                    <a:p>
                      <a:r>
                        <a:rPr lang="en-US" spc="3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267777096"/>
                  </a:ext>
                </a:extLst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2396456" y="1443032"/>
            <a:ext cx="1666586" cy="3190386"/>
            <a:chOff x="2682319" y="2912143"/>
            <a:chExt cx="1862581" cy="3565590"/>
          </a:xfrm>
        </p:grpSpPr>
        <p:sp>
          <p:nvSpPr>
            <p:cNvPr id="6" name="Rounded Rectangle 5"/>
            <p:cNvSpPr/>
            <p:nvPr/>
          </p:nvSpPr>
          <p:spPr>
            <a:xfrm>
              <a:off x="2717120" y="2912143"/>
              <a:ext cx="1225485" cy="301658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Start</a:t>
              </a:r>
            </a:p>
          </p:txBody>
        </p:sp>
        <p:sp>
          <p:nvSpPr>
            <p:cNvPr id="7" name="Diamond 6"/>
            <p:cNvSpPr/>
            <p:nvPr/>
          </p:nvSpPr>
          <p:spPr>
            <a:xfrm>
              <a:off x="2682319" y="3503336"/>
              <a:ext cx="1295086" cy="764204"/>
            </a:xfrm>
            <a:prstGeom prst="diamon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2717119" y="5007807"/>
              <a:ext cx="1225485" cy="59570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2725133" y="6176075"/>
              <a:ext cx="1225485" cy="301658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End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814859" y="3697995"/>
              <a:ext cx="1046034" cy="378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Kondisi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1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697852" y="5144029"/>
              <a:ext cx="1342136" cy="3611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Pernyataan 1</a:t>
              </a:r>
            </a:p>
          </p:txBody>
        </p:sp>
        <p:cxnSp>
          <p:nvCxnSpPr>
            <p:cNvPr id="12" name="Straight Arrow Connector 11"/>
            <p:cNvCxnSpPr>
              <a:stCxn id="6" idx="2"/>
              <a:endCxn id="7" idx="0"/>
            </p:cNvCxnSpPr>
            <p:nvPr/>
          </p:nvCxnSpPr>
          <p:spPr>
            <a:xfrm flipH="1">
              <a:off x="3329862" y="3213801"/>
              <a:ext cx="1" cy="28953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>
              <a:off x="3324107" y="4293968"/>
              <a:ext cx="5755" cy="63539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>
              <a:stCxn id="8" idx="2"/>
              <a:endCxn id="9" idx="0"/>
            </p:cNvCxnSpPr>
            <p:nvPr/>
          </p:nvCxnSpPr>
          <p:spPr>
            <a:xfrm>
              <a:off x="3329861" y="5603513"/>
              <a:ext cx="8014" cy="57256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14"/>
            <p:cNvSpPr/>
            <p:nvPr/>
          </p:nvSpPr>
          <p:spPr>
            <a:xfrm>
              <a:off x="2981204" y="4372409"/>
              <a:ext cx="670530" cy="412767"/>
            </a:xfrm>
            <a:prstGeom prst="rect">
              <a:avLst/>
            </a:prstGeom>
            <a:solidFill>
              <a:srgbClr val="E2EFDA"/>
            </a:solidFill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True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3808155" y="3411005"/>
              <a:ext cx="736745" cy="412767"/>
            </a:xfrm>
            <a:prstGeom prst="rect">
              <a:avLst/>
            </a:prstGeom>
            <a:solidFill>
              <a:srgbClr val="E2EFDA"/>
            </a:solidFill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False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811320" y="3325345"/>
            <a:ext cx="1465224" cy="533021"/>
            <a:chOff x="3461332" y="3306572"/>
            <a:chExt cx="1465224" cy="533021"/>
          </a:xfrm>
        </p:grpSpPr>
        <p:sp>
          <p:nvSpPr>
            <p:cNvPr id="18" name="Rectangle 17"/>
            <p:cNvSpPr/>
            <p:nvPr/>
          </p:nvSpPr>
          <p:spPr>
            <a:xfrm>
              <a:off x="3647242" y="3306572"/>
              <a:ext cx="1096530" cy="533021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461332" y="3422807"/>
              <a:ext cx="1465224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Pernyataan 2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958331" y="1972015"/>
            <a:ext cx="1158807" cy="683788"/>
            <a:chOff x="4038804" y="1818401"/>
            <a:chExt cx="1158807" cy="683788"/>
          </a:xfrm>
        </p:grpSpPr>
        <p:sp>
          <p:nvSpPr>
            <p:cNvPr id="24" name="Diamond 23"/>
            <p:cNvSpPr/>
            <p:nvPr/>
          </p:nvSpPr>
          <p:spPr>
            <a:xfrm>
              <a:off x="4038804" y="1818401"/>
              <a:ext cx="1158807" cy="683788"/>
            </a:xfrm>
            <a:prstGeom prst="diamon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4157397" y="1992576"/>
              <a:ext cx="93596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Kondisi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2</a:t>
              </a:r>
            </a:p>
          </p:txBody>
        </p:sp>
      </p:grpSp>
      <p:cxnSp>
        <p:nvCxnSpPr>
          <p:cNvPr id="29" name="Straight Arrow Connector 28"/>
          <p:cNvCxnSpPr>
            <a:stCxn id="7" idx="3"/>
            <a:endCxn id="24" idx="1"/>
          </p:cNvCxnSpPr>
          <p:nvPr/>
        </p:nvCxnSpPr>
        <p:spPr>
          <a:xfrm>
            <a:off x="3555263" y="2313909"/>
            <a:ext cx="40306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/>
          <p:cNvGrpSpPr/>
          <p:nvPr/>
        </p:nvGrpSpPr>
        <p:grpSpPr>
          <a:xfrm>
            <a:off x="5380956" y="3326539"/>
            <a:ext cx="1465224" cy="533021"/>
            <a:chOff x="3468734" y="3306572"/>
            <a:chExt cx="1465224" cy="533021"/>
          </a:xfrm>
        </p:grpSpPr>
        <p:sp>
          <p:nvSpPr>
            <p:cNvPr id="31" name="Rectangle 30"/>
            <p:cNvSpPr/>
            <p:nvPr/>
          </p:nvSpPr>
          <p:spPr>
            <a:xfrm>
              <a:off x="3647242" y="3306572"/>
              <a:ext cx="1096530" cy="533021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468734" y="3410305"/>
              <a:ext cx="1465224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Pernyataan </a:t>
              </a:r>
              <a:r>
                <a:rPr lang="en-US" sz="1500" dirty="0">
                  <a:solidFill>
                    <a:prstClr val="black"/>
                  </a:solidFill>
                  <a:latin typeface="Calibri" panose="020F0502020204030204"/>
                </a:rPr>
                <a:t>3</a:t>
              </a: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520565" y="1973209"/>
            <a:ext cx="1158807" cy="683788"/>
            <a:chOff x="4038804" y="1818401"/>
            <a:chExt cx="1158807" cy="683788"/>
          </a:xfrm>
        </p:grpSpPr>
        <p:sp>
          <p:nvSpPr>
            <p:cNvPr id="34" name="Diamond 33"/>
            <p:cNvSpPr/>
            <p:nvPr/>
          </p:nvSpPr>
          <p:spPr>
            <a:xfrm>
              <a:off x="4038804" y="1818401"/>
              <a:ext cx="1158807" cy="683788"/>
            </a:xfrm>
            <a:prstGeom prst="diamon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4157397" y="1992576"/>
              <a:ext cx="93596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Kondisi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3</a:t>
              </a:r>
            </a:p>
          </p:txBody>
        </p:sp>
      </p:grpSp>
      <p:cxnSp>
        <p:nvCxnSpPr>
          <p:cNvPr id="36" name="Straight Arrow Connector 35"/>
          <p:cNvCxnSpPr/>
          <p:nvPr/>
        </p:nvCxnSpPr>
        <p:spPr>
          <a:xfrm>
            <a:off x="5108437" y="2313909"/>
            <a:ext cx="40306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4988099" y="1889399"/>
            <a:ext cx="659219" cy="369332"/>
          </a:xfrm>
          <a:prstGeom prst="rect">
            <a:avLst/>
          </a:prstGeom>
          <a:solidFill>
            <a:srgbClr val="E2EFDA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False</a:t>
            </a:r>
          </a:p>
        </p:txBody>
      </p:sp>
      <p:cxnSp>
        <p:nvCxnSpPr>
          <p:cNvPr id="40" name="Straight Arrow Connector 39"/>
          <p:cNvCxnSpPr/>
          <p:nvPr/>
        </p:nvCxnSpPr>
        <p:spPr>
          <a:xfrm>
            <a:off x="4536178" y="2679449"/>
            <a:ext cx="5149" cy="5685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>
            <a:off x="4229358" y="2749635"/>
            <a:ext cx="599972" cy="369332"/>
          </a:xfrm>
          <a:prstGeom prst="rect">
            <a:avLst/>
          </a:prstGeom>
          <a:solidFill>
            <a:srgbClr val="E2EFDA"/>
          </a:solidFill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True</a:t>
            </a:r>
          </a:p>
        </p:txBody>
      </p:sp>
      <p:cxnSp>
        <p:nvCxnSpPr>
          <p:cNvPr id="42" name="Straight Arrow Connector 41"/>
          <p:cNvCxnSpPr/>
          <p:nvPr/>
        </p:nvCxnSpPr>
        <p:spPr>
          <a:xfrm>
            <a:off x="6096497" y="2696116"/>
            <a:ext cx="5149" cy="5685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5789677" y="2766302"/>
            <a:ext cx="599972" cy="369332"/>
          </a:xfrm>
          <a:prstGeom prst="rect">
            <a:avLst/>
          </a:prstGeom>
          <a:solidFill>
            <a:srgbClr val="E2EFDA"/>
          </a:solidFill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True</a:t>
            </a:r>
          </a:p>
        </p:txBody>
      </p:sp>
      <p:cxnSp>
        <p:nvCxnSpPr>
          <p:cNvPr id="48" name="Elbow Connector 47"/>
          <p:cNvCxnSpPr>
            <a:stCxn id="34" idx="3"/>
          </p:cNvCxnSpPr>
          <p:nvPr/>
        </p:nvCxnSpPr>
        <p:spPr>
          <a:xfrm flipH="1">
            <a:off x="2983030" y="2315103"/>
            <a:ext cx="3696342" cy="1858964"/>
          </a:xfrm>
          <a:prstGeom prst="bentConnector3">
            <a:avLst>
              <a:gd name="adj1" fmla="val -251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Elbow Connector 52"/>
          <p:cNvCxnSpPr>
            <a:stCxn id="31" idx="2"/>
          </p:cNvCxnSpPr>
          <p:nvPr/>
        </p:nvCxnSpPr>
        <p:spPr>
          <a:xfrm rot="5400000">
            <a:off x="4445468" y="2384805"/>
            <a:ext cx="187506" cy="3137017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stCxn id="18" idx="2"/>
          </p:cNvCxnSpPr>
          <p:nvPr/>
        </p:nvCxnSpPr>
        <p:spPr>
          <a:xfrm flipH="1">
            <a:off x="4542614" y="3858366"/>
            <a:ext cx="2881" cy="1887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073248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90474" y="231945"/>
            <a:ext cx="6821799" cy="5632311"/>
          </a:xfrm>
          <a:prstGeom prst="rect">
            <a:avLst/>
          </a:prstGeom>
          <a:ln w="19050">
            <a:solidFill>
              <a:srgbClr val="C5E0B4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import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00FF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java.util.Scanner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 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public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class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00FF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CekDewasa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public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static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B0004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void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00FF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main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String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[]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args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</a:t>
            </a:r>
            <a:r>
              <a:rPr lang="id-ID" dirty="0">
                <a:solidFill>
                  <a:srgbClr val="B0004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umur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System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out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print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>
                <a:solidFill>
                  <a:srgbClr val="BA212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"Berapakah umur Anda: "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Scanner inputan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=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new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Scanner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System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in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umur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=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inputan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nextInt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();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if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umur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&lt;=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17)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  System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out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println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>
                <a:solidFill>
                  <a:srgbClr val="BA212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"Anda masih dikategorikan anak-anak"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else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if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umur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&lt;=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24)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  System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out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println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>
                <a:solidFill>
                  <a:srgbClr val="BA212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"Anda termasuk kategori Remaja"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else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  System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out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println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>
                <a:solidFill>
                  <a:srgbClr val="BA212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"Anda sudah dewasa"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 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7138953" y="3656695"/>
            <a:ext cx="4929002" cy="2539157"/>
          </a:xfrm>
          <a:prstGeom prst="roundRect">
            <a:avLst>
              <a:gd name="adj" fmla="val 6442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id-ID" dirty="0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Berapakah umur Anda: 15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id-ID" dirty="0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Anda masih dikategorikan anak-anak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id-ID" dirty="0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 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id-ID" dirty="0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Berapakah umur Anda: 24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id-ID" dirty="0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Anda termasuk kategori Remaja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id-ID" dirty="0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 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id-ID" dirty="0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Berapakah umur Anda: 30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id-ID" dirty="0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Anda sudah dewasa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60128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4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131488" y="732004"/>
            <a:ext cx="45480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Percabangan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Switch</a:t>
            </a:r>
          </a:p>
        </p:txBody>
      </p:sp>
      <p:sp>
        <p:nvSpPr>
          <p:cNvPr id="9" name="Rectangle 8"/>
          <p:cNvSpPr/>
          <p:nvPr/>
        </p:nvSpPr>
        <p:spPr>
          <a:xfrm>
            <a:off x="1469526" y="2017112"/>
            <a:ext cx="9340259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Kondisi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control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percabangan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dengan 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if…else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,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Java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juga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mengenal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metode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percabangan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dengan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perintah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switch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, dengan format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penulisan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sebagai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berikut.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091655" y="2859090"/>
            <a:ext cx="6096000" cy="2862322"/>
          </a:xfrm>
          <a:prstGeom prst="rect">
            <a:avLst/>
          </a:prstGeom>
          <a:solidFill>
            <a:srgbClr val="DEEBF7"/>
          </a:solidFill>
          <a:ln w="19050">
            <a:solidFill>
              <a:srgbClr val="8FAADC"/>
            </a:solidFill>
          </a:ln>
        </p:spPr>
        <p:txBody>
          <a:bodyPr>
            <a:spAutoFit/>
          </a:bodyPr>
          <a:lstStyle/>
          <a:p>
            <a:pPr marL="52388" algn="just"/>
            <a:r>
              <a:rPr lang="id-ID" dirty="0">
                <a:latin typeface="Courier New" panose="02070309020205020404" pitchFamily="49" charset="0"/>
                <a:ea typeface="Times New Roman" panose="02020603050405020304" pitchFamily="18" charset="0"/>
              </a:rPr>
              <a:t>switch (ekspresi) {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2388" algn="just"/>
            <a:r>
              <a:rPr lang="id-ID" dirty="0"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en-US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c</a:t>
            </a:r>
            <a:r>
              <a:rPr lang="id-ID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ase </a:t>
            </a:r>
            <a:r>
              <a:rPr lang="id-ID" dirty="0">
                <a:latin typeface="Courier New" panose="02070309020205020404" pitchFamily="49" charset="0"/>
                <a:ea typeface="Times New Roman" panose="02020603050405020304" pitchFamily="18" charset="0"/>
              </a:rPr>
              <a:t>nilai_data_ke_1: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2388" algn="just"/>
            <a:r>
              <a:rPr lang="id-ID" dirty="0">
                <a:latin typeface="Courier New" panose="02070309020205020404" pitchFamily="49" charset="0"/>
                <a:ea typeface="Times New Roman" panose="02020603050405020304" pitchFamily="18" charset="0"/>
              </a:rPr>
              <a:t>    //perintah 1;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2388" algn="just"/>
            <a:r>
              <a:rPr lang="id-ID" dirty="0">
                <a:latin typeface="Courier New" panose="02070309020205020404" pitchFamily="49" charset="0"/>
                <a:ea typeface="Times New Roman" panose="02020603050405020304" pitchFamily="18" charset="0"/>
              </a:rPr>
              <a:t>    break;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2388" algn="just"/>
            <a:r>
              <a:rPr lang="id-ID" dirty="0"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en-US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c</a:t>
            </a:r>
            <a:r>
              <a:rPr lang="id-ID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ase </a:t>
            </a:r>
            <a:r>
              <a:rPr lang="id-ID" dirty="0">
                <a:latin typeface="Courier New" panose="02070309020205020404" pitchFamily="49" charset="0"/>
                <a:ea typeface="Times New Roman" panose="02020603050405020304" pitchFamily="18" charset="0"/>
              </a:rPr>
              <a:t>nilai_data_ke_2: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2388" algn="just"/>
            <a:r>
              <a:rPr lang="id-ID" dirty="0">
                <a:latin typeface="Courier New" panose="02070309020205020404" pitchFamily="49" charset="0"/>
                <a:ea typeface="Times New Roman" panose="02020603050405020304" pitchFamily="18" charset="0"/>
              </a:rPr>
              <a:t>    //perintah 2;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2388" algn="just"/>
            <a:r>
              <a:rPr lang="id-ID" dirty="0">
                <a:latin typeface="Courier New" panose="02070309020205020404" pitchFamily="49" charset="0"/>
                <a:ea typeface="Times New Roman" panose="02020603050405020304" pitchFamily="18" charset="0"/>
              </a:rPr>
              <a:t>    break;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2388" algn="just"/>
            <a:r>
              <a:rPr lang="id-ID" dirty="0">
                <a:latin typeface="Courier New" panose="02070309020205020404" pitchFamily="49" charset="0"/>
                <a:ea typeface="Times New Roman" panose="02020603050405020304" pitchFamily="18" charset="0"/>
              </a:rPr>
              <a:t>default: //optional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2388" algn="just"/>
            <a:r>
              <a:rPr lang="id-ID" dirty="0">
                <a:latin typeface="Courier New" panose="02070309020205020404" pitchFamily="49" charset="0"/>
                <a:ea typeface="Times New Roman" panose="02020603050405020304" pitchFamily="18" charset="0"/>
              </a:rPr>
              <a:t>  //perintah 3;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2388"/>
            <a:r>
              <a:rPr lang="id-ID" dirty="0"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79448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37652" y="593756"/>
            <a:ext cx="10501459" cy="6162644"/>
          </a:xfrm>
          <a:prstGeom prst="roundRect">
            <a:avLst>
              <a:gd name="adj" fmla="val 11453"/>
            </a:avLst>
          </a:prstGeom>
          <a:noFill/>
          <a:ln w="7620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1393834" y="1375382"/>
            <a:ext cx="9389097" cy="5482618"/>
          </a:xfrm>
          <a:prstGeom prst="roundRect">
            <a:avLst>
              <a:gd name="adj" fmla="val 12483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384074" y="784514"/>
            <a:ext cx="94086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Aturan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penulisan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switch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perlu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memperhatikan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beberapa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hal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berikut.</a:t>
            </a:r>
          </a:p>
        </p:txBody>
      </p:sp>
      <p:sp>
        <p:nvSpPr>
          <p:cNvPr id="2" name="Rectangle 1"/>
          <p:cNvSpPr/>
          <p:nvPr/>
        </p:nvSpPr>
        <p:spPr>
          <a:xfrm>
            <a:off x="1732281" y="1679164"/>
            <a:ext cx="8712199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AutoNum type="alphaLcPeriod"/>
            </a:pP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Tipe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data yang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digunakan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hanya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boleh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berupa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byte, short, </a:t>
            </a:r>
            <a:r>
              <a:rPr lang="en-US" sz="2000" i="1" dirty="0" err="1">
                <a:latin typeface="Cambria" panose="02040503050406030204" pitchFamily="18" charset="0"/>
                <a:ea typeface="Cambria" panose="02040503050406030204" pitchFamily="18" charset="0"/>
              </a:rPr>
              <a:t>int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atau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char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342900" indent="-342900" algn="just">
              <a:buAutoNum type="alphaLcPeriod"/>
            </a:pP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Penulisan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daftar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pilihan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switch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diawali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keyword 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case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diikuti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dibandingkan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diakhiri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tanda titik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dua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(:). </a:t>
            </a:r>
          </a:p>
          <a:p>
            <a:pPr marL="342900" indent="-342900" algn="just">
              <a:buAutoNum type="alphaLcPeriod"/>
            </a:pP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Daftar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data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dalam case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harus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memiliki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tipe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dataC.yang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sama dengan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switch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</a:p>
          <a:p>
            <a:pPr marL="342900" indent="-342900" algn="just">
              <a:buAutoNum type="alphaLcPeriod"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Jika data yang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dibandingkan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data dalam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case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dilanjutkan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ke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baris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kode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break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; yang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berarti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proses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eksekusi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pembandingan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switch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berhenti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</a:p>
          <a:p>
            <a:pPr marL="342900" indent="-342900" algn="just">
              <a:buAutoNum type="alphaLcPeriod"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Jika tidak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dilengkapi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baris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kode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break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; pada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setiap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pilihan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case, proses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pembandingan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data tetap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dilakukan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meski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sudah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memiliki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true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perintah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cose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tersebut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dieksekusi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342900" indent="-342900" algn="just">
              <a:buAutoNum type="alphaLcPeriod"/>
            </a:pP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Statement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switch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mempunyai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case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default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ditulis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pada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akhir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baris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6869336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441259" y="1213320"/>
            <a:ext cx="11385773" cy="5710781"/>
            <a:chOff x="526875" y="1603523"/>
            <a:chExt cx="11385773" cy="5710781"/>
          </a:xfrm>
        </p:grpSpPr>
        <p:sp>
          <p:nvSpPr>
            <p:cNvPr id="7" name="Google Shape;1616;p72"/>
            <p:cNvSpPr/>
            <p:nvPr/>
          </p:nvSpPr>
          <p:spPr>
            <a:xfrm rot="13959577">
              <a:off x="-418423" y="3346063"/>
              <a:ext cx="4913539" cy="3022943"/>
            </a:xfrm>
            <a:custGeom>
              <a:avLst/>
              <a:gdLst/>
              <a:ahLst/>
              <a:cxnLst/>
              <a:rect l="l" t="t" r="r" b="b"/>
              <a:pathLst>
                <a:path w="59643" h="36694" extrusionOk="0">
                  <a:moveTo>
                    <a:pt x="6271" y="15779"/>
                  </a:moveTo>
                  <a:cubicBezTo>
                    <a:pt x="9374" y="14178"/>
                    <a:pt x="17513" y="18347"/>
                    <a:pt x="23150" y="11676"/>
                  </a:cubicBezTo>
                  <a:cubicBezTo>
                    <a:pt x="28787" y="5004"/>
                    <a:pt x="30455" y="1"/>
                    <a:pt x="37327" y="2302"/>
                  </a:cubicBezTo>
                  <a:cubicBezTo>
                    <a:pt x="44198" y="4571"/>
                    <a:pt x="43064" y="13410"/>
                    <a:pt x="47601" y="15779"/>
                  </a:cubicBezTo>
                  <a:cubicBezTo>
                    <a:pt x="52104" y="18147"/>
                    <a:pt x="59643" y="31690"/>
                    <a:pt x="43364" y="34192"/>
                  </a:cubicBezTo>
                  <a:cubicBezTo>
                    <a:pt x="27120" y="36694"/>
                    <a:pt x="10441" y="33158"/>
                    <a:pt x="5204" y="27520"/>
                  </a:cubicBezTo>
                  <a:cubicBezTo>
                    <a:pt x="0" y="21883"/>
                    <a:pt x="3136" y="17380"/>
                    <a:pt x="6271" y="15779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1542;p70"/>
            <p:cNvSpPr/>
            <p:nvPr/>
          </p:nvSpPr>
          <p:spPr>
            <a:xfrm>
              <a:off x="4549808" y="1603523"/>
              <a:ext cx="2825685" cy="2492449"/>
            </a:xfrm>
            <a:custGeom>
              <a:avLst/>
              <a:gdLst/>
              <a:ahLst/>
              <a:cxnLst/>
              <a:rect l="l" t="t" r="r" b="b"/>
              <a:pathLst>
                <a:path w="13679" h="12066" extrusionOk="0">
                  <a:moveTo>
                    <a:pt x="7541" y="1"/>
                  </a:moveTo>
                  <a:cubicBezTo>
                    <a:pt x="7109" y="1"/>
                    <a:pt x="6648" y="24"/>
                    <a:pt x="6157" y="68"/>
                  </a:cubicBezTo>
                  <a:cubicBezTo>
                    <a:pt x="1981" y="443"/>
                    <a:pt x="28" y="3173"/>
                    <a:pt x="1" y="6385"/>
                  </a:cubicBezTo>
                  <a:cubicBezTo>
                    <a:pt x="598" y="10109"/>
                    <a:pt x="2003" y="12066"/>
                    <a:pt x="5300" y="12066"/>
                  </a:cubicBezTo>
                  <a:cubicBezTo>
                    <a:pt x="5700" y="12066"/>
                    <a:pt x="6128" y="12037"/>
                    <a:pt x="6585" y="11979"/>
                  </a:cubicBezTo>
                  <a:cubicBezTo>
                    <a:pt x="10680" y="11470"/>
                    <a:pt x="13678" y="9516"/>
                    <a:pt x="12822" y="4297"/>
                  </a:cubicBezTo>
                  <a:cubicBezTo>
                    <a:pt x="12326" y="1256"/>
                    <a:pt x="10731" y="1"/>
                    <a:pt x="7541" y="1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543;p70"/>
            <p:cNvSpPr/>
            <p:nvPr/>
          </p:nvSpPr>
          <p:spPr>
            <a:xfrm rot="17708491">
              <a:off x="7324650" y="2568300"/>
              <a:ext cx="4597529" cy="4578466"/>
            </a:xfrm>
            <a:custGeom>
              <a:avLst/>
              <a:gdLst/>
              <a:ahLst/>
              <a:cxnLst/>
              <a:rect l="l" t="t" r="r" b="b"/>
              <a:pathLst>
                <a:path w="48235" h="48035" extrusionOk="0">
                  <a:moveTo>
                    <a:pt x="3770" y="17379"/>
                  </a:moveTo>
                  <a:cubicBezTo>
                    <a:pt x="7573" y="20948"/>
                    <a:pt x="10108" y="20948"/>
                    <a:pt x="20515" y="21349"/>
                  </a:cubicBezTo>
                  <a:cubicBezTo>
                    <a:pt x="30956" y="21782"/>
                    <a:pt x="19314" y="35525"/>
                    <a:pt x="27520" y="41797"/>
                  </a:cubicBezTo>
                  <a:cubicBezTo>
                    <a:pt x="35726" y="48034"/>
                    <a:pt x="48235" y="37827"/>
                    <a:pt x="48235" y="26986"/>
                  </a:cubicBezTo>
                  <a:cubicBezTo>
                    <a:pt x="48235" y="16145"/>
                    <a:pt x="35026" y="0"/>
                    <a:pt x="18080" y="867"/>
                  </a:cubicBezTo>
                  <a:cubicBezTo>
                    <a:pt x="1135" y="1768"/>
                    <a:pt x="1" y="13843"/>
                    <a:pt x="3770" y="17379"/>
                  </a:cubicBezTo>
                  <a:close/>
                </a:path>
              </a:pathLst>
            </a:custGeom>
            <a:solidFill>
              <a:srgbClr val="EFCA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" name="Diamond 5"/>
          <p:cNvSpPr/>
          <p:nvPr/>
        </p:nvSpPr>
        <p:spPr>
          <a:xfrm>
            <a:off x="5054600" y="1168400"/>
            <a:ext cx="1790700" cy="1638300"/>
          </a:xfrm>
          <a:prstGeom prst="diamond">
            <a:avLst/>
          </a:prstGeom>
          <a:noFill/>
          <a:ln w="762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1541782" y="1968500"/>
            <a:ext cx="9093201" cy="2984500"/>
            <a:chOff x="1541782" y="952500"/>
            <a:chExt cx="9093201" cy="298450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" name="Rectangle 2"/>
            <p:cNvSpPr/>
            <p:nvPr/>
          </p:nvSpPr>
          <p:spPr>
            <a:xfrm>
              <a:off x="1541782" y="952500"/>
              <a:ext cx="9093201" cy="2984500"/>
            </a:xfrm>
            <a:prstGeom prst="rect">
              <a:avLst/>
            </a:prstGeom>
            <a:grpFill/>
            <a:ln w="7620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Rectangle 1"/>
            <p:cNvSpPr/>
            <p:nvPr/>
          </p:nvSpPr>
          <p:spPr>
            <a:xfrm>
              <a:off x="1859283" y="1629142"/>
              <a:ext cx="8458200" cy="1631216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Selanjutnya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, </a:t>
              </a:r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Anda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akan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melihat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contoh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 program yang </a:t>
              </a:r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menerapakan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percabangan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i="1" dirty="0">
                  <a:latin typeface="Cambria" panose="02040503050406030204" pitchFamily="18" charset="0"/>
                  <a:ea typeface="Cambria" panose="02040503050406030204" pitchFamily="18" charset="0"/>
                </a:rPr>
                <a:t>switch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. Program </a:t>
              </a:r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akan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menentukan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 grade </a:t>
              </a:r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penilaian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 dengan </a:t>
              </a:r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kategori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 A (</a:t>
              </a:r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sangat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baik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), B (</a:t>
              </a:r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Baik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), C (</a:t>
              </a:r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cukup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), </a:t>
              </a:r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danD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 (</a:t>
              </a:r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kurang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). Jika </a:t>
              </a:r>
              <a:r>
                <a:rPr lang="en-US" sz="2000" i="1" dirty="0">
                  <a:latin typeface="Cambria" panose="02040503050406030204" pitchFamily="18" charset="0"/>
                  <a:ea typeface="Cambria" panose="02040503050406030204" pitchFamily="18" charset="0"/>
                </a:rPr>
                <a:t>input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 di </a:t>
              </a:r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luar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 abjad </a:t>
              </a:r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ketentuan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, </a:t>
              </a:r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akan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ditampilkan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pesan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 "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Grade </a:t>
              </a:r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Anda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di </a:t>
              </a:r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luar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pilihan</a:t>
              </a:r>
              <a:r>
                <a:rPr lang="en-US" sz="2000" dirty="0">
                  <a:latin typeface="Cambria" panose="02040503050406030204" pitchFamily="18" charset="0"/>
                  <a:ea typeface="Cambria" panose="02040503050406030204" pitchFamily="18" charset="0"/>
                </a:rPr>
                <a:t>".</a:t>
              </a: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621410" y="2036191"/>
            <a:ext cx="8936612" cy="2837468"/>
          </a:xfrm>
          <a:prstGeom prst="rect">
            <a:avLst/>
          </a:prstGeom>
          <a:noFill/>
          <a:ln w="76200">
            <a:solidFill>
              <a:srgbClr val="8FAA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98828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Silakan kerjakan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Aktivitas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Mandiri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4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59536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19971" y="665653"/>
            <a:ext cx="9336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Berdasarkan</a:t>
            </a:r>
            <a:r>
              <a:rPr kumimoji="0" lang="sv-SE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kemampuan mesin dalam menerjemahkan perintah, bahasa pemrograman dibagi menjadi dua level.</a:t>
            </a:r>
            <a:endParaRPr kumimoji="0" lang="sv-S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623191" y="1517421"/>
            <a:ext cx="8930384" cy="2920556"/>
            <a:chOff x="1493775" y="1652175"/>
            <a:chExt cx="8930384" cy="2920556"/>
          </a:xfrm>
        </p:grpSpPr>
        <p:sp>
          <p:nvSpPr>
            <p:cNvPr id="21" name="Left Bracket 20"/>
            <p:cNvSpPr/>
            <p:nvPr/>
          </p:nvSpPr>
          <p:spPr>
            <a:xfrm>
              <a:off x="1493775" y="2101636"/>
              <a:ext cx="419788" cy="2471093"/>
            </a:xfrm>
            <a:prstGeom prst="leftBracket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Left Bracket 21"/>
            <p:cNvSpPr/>
            <p:nvPr/>
          </p:nvSpPr>
          <p:spPr>
            <a:xfrm flipH="1">
              <a:off x="5100861" y="2101638"/>
              <a:ext cx="419788" cy="2471093"/>
            </a:xfrm>
            <a:prstGeom prst="leftBracket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Left Bracket 22"/>
            <p:cNvSpPr/>
            <p:nvPr/>
          </p:nvSpPr>
          <p:spPr>
            <a:xfrm>
              <a:off x="6397285" y="2101638"/>
              <a:ext cx="419788" cy="2471093"/>
            </a:xfrm>
            <a:prstGeom prst="leftBracket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Left Bracket 24"/>
            <p:cNvSpPr/>
            <p:nvPr/>
          </p:nvSpPr>
          <p:spPr>
            <a:xfrm flipH="1">
              <a:off x="10004371" y="2101637"/>
              <a:ext cx="419788" cy="2471093"/>
            </a:xfrm>
            <a:prstGeom prst="leftBracket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881530" y="1652175"/>
              <a:ext cx="3251365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Bahasa Tingkat </a:t>
              </a:r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Rendah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Atau </a:t>
              </a:r>
              <a:r>
                <a:rPr lang="en-US" sz="2000" b="1" i="1" dirty="0">
                  <a:latin typeface="Cambria" panose="02040503050406030204" pitchFamily="18" charset="0"/>
                  <a:ea typeface="Cambria" panose="02040503050406030204" pitchFamily="18" charset="0"/>
                </a:rPr>
                <a:t>Low Level Language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752597" y="1652175"/>
              <a:ext cx="3316250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Bahasa Tingkat Tinggi Atau </a:t>
              </a:r>
              <a:r>
                <a:rPr lang="en-US" sz="2000" b="1" i="1" dirty="0">
                  <a:latin typeface="Cambria" panose="02040503050406030204" pitchFamily="18" charset="0"/>
                  <a:ea typeface="Cambria" panose="02040503050406030204" pitchFamily="18" charset="0"/>
                </a:rPr>
                <a:t>High Level Language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626071" y="2503919"/>
              <a:ext cx="3762282" cy="175432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Bahasa yang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hanya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dimengerti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oleh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mesin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, yang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terdiri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atas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bilangan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0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dan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1 atau </a:t>
              </a:r>
              <a:r>
                <a:rPr lang="en-US" i="1" dirty="0">
                  <a:latin typeface="Cambria" panose="02040503050406030204" pitchFamily="18" charset="0"/>
                  <a:ea typeface="Cambria" panose="02040503050406030204" pitchFamily="18" charset="0"/>
                </a:rPr>
                <a:t>on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dan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i="1" dirty="0">
                  <a:latin typeface="Cambria" panose="02040503050406030204" pitchFamily="18" charset="0"/>
                  <a:ea typeface="Cambria" panose="02040503050406030204" pitchFamily="18" charset="0"/>
                </a:rPr>
                <a:t>off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.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Mesin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akan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langsung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mengeksekusi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perintah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yang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diinstruksikan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oleh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pengguna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tanpa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memerlukan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media translator.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529581" y="2642420"/>
              <a:ext cx="3762282" cy="147732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Bahasa yang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dirancang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mendekati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bahasa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pergaulan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manusia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dalam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kesehariannya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dengan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bantuan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i="1" dirty="0">
                  <a:latin typeface="Cambria" panose="02040503050406030204" pitchFamily="18" charset="0"/>
                  <a:ea typeface="Cambria" panose="02040503050406030204" pitchFamily="18" charset="0"/>
                </a:rPr>
                <a:t>compiler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agar dapat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dieksekusi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oleh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mesin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</a:p>
          </p:txBody>
        </p:sp>
      </p:grpSp>
      <p:sp>
        <p:nvSpPr>
          <p:cNvPr id="6" name="Rounded Rectangle 5"/>
          <p:cNvSpPr/>
          <p:nvPr/>
        </p:nvSpPr>
        <p:spPr>
          <a:xfrm>
            <a:off x="5273449" y="4978759"/>
            <a:ext cx="1629867" cy="85850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CPU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697087" y="4978759"/>
            <a:ext cx="1629867" cy="85850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accent1">
                    <a:lumMod val="50000"/>
                  </a:schemeClr>
                </a:solidFill>
              </a:rPr>
              <a:t>Kode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 Bahasa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</a:rPr>
              <a:t>Mesin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7849811" y="4978759"/>
            <a:ext cx="1629867" cy="85850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>
                <a:solidFill>
                  <a:schemeClr val="accent1">
                    <a:lumMod val="50000"/>
                  </a:schemeClr>
                </a:solidFill>
              </a:rPr>
              <a:t>Output</a:t>
            </a:r>
          </a:p>
        </p:txBody>
      </p:sp>
      <p:cxnSp>
        <p:nvCxnSpPr>
          <p:cNvPr id="19" name="Straight Arrow Connector 18"/>
          <p:cNvCxnSpPr>
            <a:stCxn id="32" idx="3"/>
            <a:endCxn id="6" idx="1"/>
          </p:cNvCxnSpPr>
          <p:nvPr/>
        </p:nvCxnSpPr>
        <p:spPr>
          <a:xfrm>
            <a:off x="4326954" y="5408011"/>
            <a:ext cx="946495" cy="0"/>
          </a:xfrm>
          <a:prstGeom prst="straightConnector1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6903316" y="5408011"/>
            <a:ext cx="946495" cy="0"/>
          </a:xfrm>
          <a:prstGeom prst="straightConnector1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3726182" y="5927961"/>
            <a:ext cx="472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>
                <a:latin typeface="Cambria" panose="02040503050406030204" pitchFamily="18" charset="0"/>
                <a:ea typeface="Cambria" panose="02040503050406030204" pitchFamily="18" charset="0"/>
              </a:rPr>
              <a:t>Alur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ea typeface="Cambria" panose="02040503050406030204" pitchFamily="18" charset="0"/>
              </a:rPr>
              <a:t>kerja</a:t>
            </a:r>
            <a:r>
              <a:rPr lang="en-US" sz="160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smtClean="0">
                <a:latin typeface="Cambria" panose="02040503050406030204" pitchFamily="18" charset="0"/>
                <a:ea typeface="Cambria" panose="02040503050406030204" pitchFamily="18" charset="0"/>
              </a:rPr>
              <a:t>bahasa</a:t>
            </a:r>
            <a:r>
              <a:rPr lang="en-US" sz="16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ea typeface="Cambria" panose="02040503050406030204" pitchFamily="18" charset="0"/>
              </a:rPr>
              <a:t>pemrograman</a:t>
            </a:r>
            <a:endParaRPr lang="en-US" sz="16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26945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aptop in which there is a world of people drawn">
            <a:extLst>
              <a:ext uri="{FF2B5EF4-FFF2-40B4-BE49-F238E27FC236}">
                <a16:creationId xmlns="" xmlns:a16="http://schemas.microsoft.com/office/drawing/2014/main" id="{5CBEB134-04F5-1230-5365-46C9FB0B62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61" b="4615"/>
          <a:stretch/>
        </p:blipFill>
        <p:spPr bwMode="auto">
          <a:xfrm>
            <a:off x="-12335" y="0"/>
            <a:ext cx="12204335" cy="6700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1" name="Pentagon 10"/>
          <p:cNvSpPr/>
          <p:nvPr/>
        </p:nvSpPr>
        <p:spPr>
          <a:xfrm rot="5400000">
            <a:off x="505374" y="546873"/>
            <a:ext cx="4670066" cy="3576320"/>
          </a:xfrm>
          <a:prstGeom prst="homePlate">
            <a:avLst/>
          </a:prstGeom>
          <a:solidFill>
            <a:srgbClr val="BDD7E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/>
          <p:cNvSpPr/>
          <p:nvPr/>
        </p:nvSpPr>
        <p:spPr>
          <a:xfrm>
            <a:off x="2458621" y="518475"/>
            <a:ext cx="763572" cy="7635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2248" y="1425792"/>
            <a:ext cx="3576320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Struktur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Kontrol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Perulangan</a:t>
            </a:r>
            <a:endParaRPr kumimoji="0" lang="en-US" sz="36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428430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1843318" y="1148288"/>
            <a:ext cx="9167582" cy="1968137"/>
          </a:xfrm>
          <a:prstGeom prst="roundRect">
            <a:avLst/>
          </a:prstGeom>
          <a:solidFill>
            <a:srgbClr val="FFC00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583436" y="820579"/>
            <a:ext cx="9167582" cy="1973421"/>
          </a:xfrm>
          <a:prstGeom prst="roundRect">
            <a:avLst/>
          </a:prstGeom>
          <a:ln w="38100">
            <a:solidFill>
              <a:srgbClr val="FFC000"/>
            </a:solidFill>
            <a:prstDash val="sysDash"/>
          </a:ln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Komputer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mempunyai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kemampuan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melakukan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proses yang sama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berulang-ulang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hingga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ratusan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bahkan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jutaan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kali,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tanpa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kesalahan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 Proses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(looping) dapat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diciptakan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membangun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logika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program menggunakan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ekspresi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kontrol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misalnya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mencetak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string "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Mari </a:t>
            </a: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belajar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 java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"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sebanyak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17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baris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8" name="Rectangle 7"/>
          <p:cNvSpPr/>
          <p:nvPr/>
        </p:nvSpPr>
        <p:spPr>
          <a:xfrm>
            <a:off x="2157733" y="3259468"/>
            <a:ext cx="7861300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Penulisan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struktur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harus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memiliki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dua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bagian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penting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835400"/>
            <a:ext cx="5778500" cy="20828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398266" y="3835400"/>
            <a:ext cx="5778500" cy="20828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48675" y="3978443"/>
            <a:ext cx="20746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>
                <a:latin typeface="Century" panose="02040604050505020304" pitchFamily="18" charset="0"/>
              </a:rPr>
              <a:t>Ekspresi</a:t>
            </a:r>
            <a:r>
              <a:rPr lang="en-US" b="1" dirty="0">
                <a:latin typeface="Century" panose="02040604050505020304" pitchFamily="18" charset="0"/>
              </a:rPr>
              <a:t> </a:t>
            </a:r>
            <a:r>
              <a:rPr lang="en-US" b="1" dirty="0" err="1">
                <a:latin typeface="Century" panose="02040604050505020304" pitchFamily="18" charset="0"/>
              </a:rPr>
              <a:t>Kondisi</a:t>
            </a:r>
            <a:r>
              <a:rPr lang="en-US" b="1" dirty="0">
                <a:latin typeface="Century" panose="02040604050505020304" pitchFamily="18" charset="0"/>
              </a:rPr>
              <a:t>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48675" y="4605085"/>
            <a:ext cx="52155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Ekspresi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pernyataan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sebuah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boolean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(true atau false),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menjadi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tolok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ukur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dimulai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diakhirinya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proses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tersebut.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9010535" y="3978443"/>
            <a:ext cx="27122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Bagian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Bodi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667500" y="4553634"/>
            <a:ext cx="50553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Bagian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terdiri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atas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runtunan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perintah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diulang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hingga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mencapai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tertentu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1505214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384074" y="784514"/>
            <a:ext cx="94086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Terdapat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dua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jenis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dikenal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yaitu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1384073" y="1511260"/>
            <a:ext cx="9408617" cy="1804749"/>
          </a:xfrm>
          <a:prstGeom prst="roundRect">
            <a:avLst/>
          </a:prstGeom>
          <a:solidFill>
            <a:srgbClr val="F3D1D1"/>
          </a:solidFill>
        </p:spPr>
        <p:txBody>
          <a:bodyPr wrap="square" anchor="ctr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Pernyataan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nilai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awal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sebuah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ekspresi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kondisi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sebagai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syarat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berjalannya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proses pada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badan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perulangan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(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bodi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).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Perintah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untuk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melakukan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proses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perulangan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seperti 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for, while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dan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do…while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Pernyataan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terminasi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sebuah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pernyataan untuk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mengubah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nilai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awal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menjadi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nilai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baru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3265714" y="3750901"/>
            <a:ext cx="6096000" cy="2031325"/>
          </a:xfrm>
          <a:prstGeom prst="rect">
            <a:avLst/>
          </a:prstGeom>
          <a:ln w="19050">
            <a:solidFill>
              <a:srgbClr val="F3D1D1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Pernyataan</a:t>
            </a:r>
            <a:r>
              <a:rPr lang="en-US" dirty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nilai</a:t>
            </a:r>
            <a:r>
              <a:rPr lang="en-US" dirty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awal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dirty="0">
                <a:latin typeface="Courier New" panose="02070309020205020404" pitchFamily="49" charset="0"/>
                <a:ea typeface="Times New Roman" panose="02020603050405020304" pitchFamily="18" charset="0"/>
              </a:rPr>
              <a:t>&lt;</a:t>
            </a:r>
            <a:r>
              <a:rPr lang="en-US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Perintah</a:t>
            </a:r>
            <a:r>
              <a:rPr lang="en-US" dirty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Perulangan</a:t>
            </a:r>
            <a:r>
              <a:rPr lang="en-US" dirty="0">
                <a:latin typeface="Courier New" panose="02070309020205020404" pitchFamily="49" charset="0"/>
                <a:ea typeface="Times New Roman" panose="02020603050405020304" pitchFamily="18" charset="0"/>
              </a:rPr>
              <a:t>&gt;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dirty="0"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en-US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Aksi</a:t>
            </a:r>
            <a:r>
              <a:rPr lang="en-US" dirty="0">
                <a:latin typeface="Courier New" panose="02070309020205020404" pitchFamily="49" charset="0"/>
                <a:ea typeface="Times New Roman" panose="02020603050405020304" pitchFamily="18" charset="0"/>
              </a:rPr>
              <a:t>..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dirty="0"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en-US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Terminasi</a:t>
            </a:r>
            <a:r>
              <a:rPr lang="en-US" dirty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nilai</a:t>
            </a:r>
            <a:r>
              <a:rPr lang="en-US" dirty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awal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dirty="0">
                <a:latin typeface="Courier New" panose="02070309020205020404" pitchFamily="49" charset="0"/>
                <a:ea typeface="Times New Roman" panose="02020603050405020304" pitchFamily="18" charset="0"/>
              </a:rPr>
              <a:t>&lt;</a:t>
            </a:r>
            <a:r>
              <a:rPr lang="en-US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akhir</a:t>
            </a:r>
            <a:r>
              <a:rPr lang="en-US" dirty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perintah</a:t>
            </a:r>
            <a:r>
              <a:rPr lang="en-US" dirty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perulangan</a:t>
            </a:r>
            <a:r>
              <a:rPr lang="en-US" dirty="0">
                <a:latin typeface="Courier New" panose="02070309020205020404" pitchFamily="49" charset="0"/>
                <a:ea typeface="Times New Roman" panose="02020603050405020304" pitchFamily="18" charset="0"/>
              </a:rPr>
              <a:t>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909390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>
            <a:stCxn id="10" idx="3"/>
            <a:endCxn id="6" idx="2"/>
          </p:cNvCxnSpPr>
          <p:nvPr/>
        </p:nvCxnSpPr>
        <p:spPr>
          <a:xfrm flipV="1">
            <a:off x="4025900" y="4931656"/>
            <a:ext cx="918846" cy="8644"/>
          </a:xfrm>
          <a:prstGeom prst="line">
            <a:avLst/>
          </a:prstGeom>
          <a:ln w="28575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7232013" y="4931656"/>
            <a:ext cx="918846" cy="8644"/>
          </a:xfrm>
          <a:prstGeom prst="line">
            <a:avLst/>
          </a:prstGeom>
          <a:ln w="28575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15"/>
          <p:cNvSpPr/>
          <p:nvPr/>
        </p:nvSpPr>
        <p:spPr>
          <a:xfrm>
            <a:off x="8015153" y="4147634"/>
            <a:ext cx="3205114" cy="1568042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C5E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956492" y="4147634"/>
            <a:ext cx="3205114" cy="1568042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C5E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1092200" y="4318000"/>
            <a:ext cx="2933700" cy="1244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384074" y="784514"/>
            <a:ext cx="94086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Dalam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mendeskripsikan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sebuah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proses,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perlu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diperhatikan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beberapa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hal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berikut.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1384073" y="1737836"/>
            <a:ext cx="9408617" cy="180474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anchor="ctr">
            <a:spAutoFit/>
          </a:bodyPr>
          <a:lstStyle/>
          <a:p>
            <a:pPr marL="457200" indent="-457200">
              <a:buAutoNum type="alphaLcPeriod"/>
            </a:pP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Unconditional looping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atau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yang tidak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menyertakan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tertentu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syarat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terjadinya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Contohnya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struktur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for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457200" indent="-457200">
              <a:buAutoNum type="alphaLcPeriod"/>
            </a:pP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Conditional looping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atau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syarat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sebuah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terpenuhi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Contohnya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struktur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while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do...while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6" name="Oval 5"/>
          <p:cNvSpPr/>
          <p:nvPr/>
        </p:nvSpPr>
        <p:spPr>
          <a:xfrm>
            <a:off x="4944746" y="3788021"/>
            <a:ext cx="2287269" cy="2287269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977338" y="4695185"/>
            <a:ext cx="2222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>
                <a:latin typeface="Century" panose="02040604050505020304" pitchFamily="18" charset="0"/>
              </a:rPr>
              <a:t>Jenis</a:t>
            </a:r>
            <a:r>
              <a:rPr lang="en-US" b="1" dirty="0">
                <a:latin typeface="Century" panose="02040604050505020304" pitchFamily="18" charset="0"/>
              </a:rPr>
              <a:t> </a:t>
            </a:r>
            <a:r>
              <a:rPr lang="en-US" b="1" dirty="0" err="1">
                <a:latin typeface="Century" panose="02040604050505020304" pitchFamily="18" charset="0"/>
              </a:rPr>
              <a:t>Pengulangan</a:t>
            </a:r>
            <a:endParaRPr lang="en-US" b="1" dirty="0">
              <a:latin typeface="Century" panose="020406040505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177925" y="4556686"/>
            <a:ext cx="27622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Unconditional Looping</a:t>
            </a:r>
          </a:p>
          <a:p>
            <a:pPr algn="ctr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Pengulangan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i="1" dirty="0">
                <a:latin typeface="Cambria" panose="02040503050406030204" pitchFamily="18" charset="0"/>
                <a:ea typeface="Cambria" panose="02040503050406030204" pitchFamily="18" charset="0"/>
              </a:rPr>
              <a:t>for</a:t>
            </a:r>
            <a:endParaRPr lang="en-US" b="1" dirty="0"/>
          </a:p>
        </p:txBody>
      </p:sp>
      <p:sp>
        <p:nvSpPr>
          <p:cNvPr id="11" name="Rounded Rectangle 10"/>
          <p:cNvSpPr/>
          <p:nvPr/>
        </p:nvSpPr>
        <p:spPr>
          <a:xfrm>
            <a:off x="8150861" y="4318000"/>
            <a:ext cx="2933700" cy="1244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236586" y="4556686"/>
            <a:ext cx="27622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Conditional Looping</a:t>
            </a:r>
          </a:p>
          <a:p>
            <a:pPr algn="ctr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Pengulangan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i="1" dirty="0">
                <a:latin typeface="Cambria" panose="02040503050406030204" pitchFamily="18" charset="0"/>
                <a:ea typeface="Cambria" panose="02040503050406030204" pitchFamily="18" charset="0"/>
              </a:rPr>
              <a:t>while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i="1" dirty="0">
                <a:latin typeface="Cambria" panose="02040503050406030204" pitchFamily="18" charset="0"/>
                <a:ea typeface="Cambria" panose="02040503050406030204" pitchFamily="18" charset="0"/>
              </a:rPr>
              <a:t>do...while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 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43232503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1486384" y="2161714"/>
            <a:ext cx="9203998" cy="1123712"/>
          </a:xfrm>
          <a:prstGeom prst="roundRect">
            <a:avLst/>
          </a:prstGeom>
          <a:solidFill>
            <a:srgbClr val="FBE5D6"/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for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dilakukan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sampai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tertentu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terpenuhi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dengan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blok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inisialisasi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awal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ekspresi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 err="1">
                <a:latin typeface="Cambria" panose="02040503050406030204" pitchFamily="18" charset="0"/>
                <a:ea typeface="Cambria" panose="02040503050406030204" pitchFamily="18" charset="0"/>
              </a:rPr>
              <a:t>boolean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iterasi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berada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pada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satu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baris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 Format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penulisan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for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dalam Java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berikut.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503242" y="3811754"/>
            <a:ext cx="9170282" cy="1268246"/>
          </a:xfrm>
          <a:prstGeom prst="rect">
            <a:avLst/>
          </a:prstGeom>
          <a:ln w="19050">
            <a:solidFill>
              <a:srgbClr val="C5E0B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for(</a:t>
            </a:r>
            <a:r>
              <a:rPr lang="en-US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inisialisasi_awal</a:t>
            </a:r>
            <a:r>
              <a:rPr lang="en-US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; </a:t>
            </a:r>
            <a:r>
              <a:rPr lang="en-US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ekspresi_Boolean</a:t>
            </a:r>
            <a:r>
              <a:rPr lang="en-US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; </a:t>
            </a:r>
            <a:r>
              <a:rPr lang="en-US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iterasi</a:t>
            </a:r>
            <a:r>
              <a:rPr lang="en-US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)</a:t>
            </a:r>
          </a:p>
          <a:p>
            <a:r>
              <a:rPr lang="en-US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{</a:t>
            </a:r>
          </a:p>
          <a:p>
            <a:r>
              <a:rPr lang="en-US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   //</a:t>
            </a:r>
            <a:r>
              <a:rPr lang="en-US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perintah</a:t>
            </a:r>
            <a:r>
              <a:rPr lang="en-US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;</a:t>
            </a:r>
          </a:p>
          <a:p>
            <a:r>
              <a:rPr lang="en-US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}</a:t>
            </a:r>
          </a:p>
        </p:txBody>
      </p:sp>
      <p:grpSp>
        <p:nvGrpSpPr>
          <p:cNvPr id="14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1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1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1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131488" y="732004"/>
            <a:ext cx="45480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Perulangan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lang="en-US" sz="2800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or</a:t>
            </a:r>
          </a:p>
        </p:txBody>
      </p:sp>
    </p:spTree>
    <p:extLst>
      <p:ext uri="{BB962C8B-B14F-4D97-AF65-F5344CB8AC3E}">
        <p14:creationId xmlns:p14="http://schemas.microsoft.com/office/powerpoint/2010/main" val="278656672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2228839"/>
            <a:ext cx="12192000" cy="1970538"/>
          </a:xfrm>
          <a:prstGeom prst="rect">
            <a:avLst/>
          </a:prstGeom>
          <a:pattFill prst="shingle">
            <a:fgClr>
              <a:srgbClr val="F79646">
                <a:lumMod val="40000"/>
                <a:lumOff val="60000"/>
              </a:srgbClr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1141733" y="1630696"/>
            <a:ext cx="9893300" cy="3166824"/>
          </a:xfrm>
          <a:prstGeom prst="roundRect">
            <a:avLst/>
          </a:prstGeom>
          <a:solidFill>
            <a:srgbClr val="FBE5D6"/>
          </a:solidFill>
        </p:spPr>
        <p:txBody>
          <a:bodyPr wrap="square" anchor="t">
            <a:spAutoFit/>
          </a:bodyPr>
          <a:lstStyle/>
          <a:p>
            <a:pPr algn="just"/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Penjelasan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indent="-342900" algn="just">
              <a:buAutoNum type="alphaLcPeriod"/>
            </a:pP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Inisialisasi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awal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awal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dieksekusi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oleh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for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int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i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=1; </a:t>
            </a:r>
          </a:p>
          <a:p>
            <a:pPr marL="342900" indent="-342900" algn="just">
              <a:buAutoNum type="alphaLcPeriod"/>
            </a:pP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Ekspresi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err="1">
                <a:latin typeface="Cambria" panose="02040503050406030204" pitchFamily="18" charset="0"/>
                <a:ea typeface="Cambria" panose="02040503050406030204" pitchFamily="18" charset="0"/>
              </a:rPr>
              <a:t>boolean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bagian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memeriksa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apakah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diinisialisasi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memenuhi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true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i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 &gt;= 0;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Jika </a:t>
            </a:r>
            <a:r>
              <a:rPr lang="en-US" i="1" dirty="0" err="1">
                <a:latin typeface="Cambria" panose="02040503050406030204" pitchFamily="18" charset="0"/>
                <a:ea typeface="Cambria" panose="02040503050406030204" pitchFamily="18" charset="0"/>
              </a:rPr>
              <a:t>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true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(lebih besar atau sama dengan 0),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dilakukan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342900" indent="-342900" algn="just">
              <a:buAutoNum type="alphaLcPeriod"/>
            </a:pP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Setelah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melakukan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proses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looping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menambahkan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inisialisasi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awal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pada bagian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iterasi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Selanjutnya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itu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diperiksa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kembali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apakah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memenuhi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true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atau tidak. Jika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true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looping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dilanjutkan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Namun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jika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tidak,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looping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dihentikan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6444161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7779040" y="2645680"/>
            <a:ext cx="2677851" cy="3209019"/>
          </a:xfrm>
          <a:prstGeom prst="rect">
            <a:avLst/>
          </a:prstGeom>
          <a:noFill/>
          <a:ln w="57150">
            <a:solidFill>
              <a:srgbClr val="F3D1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</a:rPr>
              <a:t>Proses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</a:rPr>
              <a:t>perulangan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</a:rPr>
              <a:t>menurun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</a:rPr>
              <a:t>dilakukan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</a:rPr>
              <a:t> dengan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</a:rPr>
              <a:t>mengurangi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</a:rPr>
              <a:t>nilai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</a:rPr>
              <a:t>awal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</a:rPr>
              <a:t>dan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</a:rPr>
              <a:t>diurutkan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</a:rPr>
              <a:t>dari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</a:rPr>
              <a:t>bilangan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</a:rPr>
              <a:t>terbesar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</a:rPr>
              <a:t>hingga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terkecil</a:t>
            </a:r>
            <a:endParaRPr lang="en-US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90356" y="2645681"/>
            <a:ext cx="2677851" cy="3209018"/>
          </a:xfrm>
          <a:prstGeom prst="rect">
            <a:avLst/>
          </a:prstGeom>
          <a:noFill/>
          <a:ln w="57150">
            <a:solidFill>
              <a:srgbClr val="F3D1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</a:rPr>
              <a:t>Proses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</a:rPr>
              <a:t>perulangan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</a:rPr>
              <a:t>menaik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</a:rPr>
              <a:t>dimulai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</a:rPr>
              <a:t>dari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</a:rPr>
              <a:t>bilangan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</a:rPr>
              <a:t>terkecil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</a:rPr>
              <a:t>hingga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</a:rPr>
              <a:t>terbesar</a:t>
            </a:r>
            <a:endParaRPr lang="en-US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4900933" y="711200"/>
            <a:ext cx="2374900" cy="660400"/>
          </a:xfrm>
          <a:prstGeom prst="roundRect">
            <a:avLst>
              <a:gd name="adj" fmla="val 50000"/>
            </a:avLst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832299" y="856734"/>
            <a:ext cx="2512168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Pengulangan</a:t>
            </a:r>
            <a:r>
              <a:rPr lang="en-US" b="1" i="1" dirty="0">
                <a:latin typeface="Cambria" panose="02040503050406030204" pitchFamily="18" charset="0"/>
                <a:ea typeface="Cambria" panose="02040503050406030204" pitchFamily="18" charset="0"/>
              </a:rPr>
              <a:t> for</a:t>
            </a:r>
            <a:endParaRPr lang="id-ID" b="1" i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707516" y="2204135"/>
            <a:ext cx="2843533" cy="660400"/>
            <a:chOff x="1707516" y="1912035"/>
            <a:chExt cx="2843533" cy="660400"/>
          </a:xfrm>
        </p:grpSpPr>
        <p:sp>
          <p:nvSpPr>
            <p:cNvPr id="10" name="Rounded Rectangle 9"/>
            <p:cNvSpPr/>
            <p:nvPr/>
          </p:nvSpPr>
          <p:spPr>
            <a:xfrm>
              <a:off x="1707516" y="1912035"/>
              <a:ext cx="2843533" cy="660400"/>
            </a:xfrm>
            <a:prstGeom prst="roundRect">
              <a:avLst>
                <a:gd name="adj" fmla="val 50000"/>
              </a:avLst>
            </a:prstGeom>
            <a:solidFill>
              <a:srgbClr val="FBE5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873199" y="1912035"/>
              <a:ext cx="251216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Perulangan</a:t>
              </a:r>
              <a:r>
                <a:rPr 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menaik</a:t>
              </a:r>
              <a:r>
                <a:rPr 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(</a:t>
              </a:r>
              <a:r>
                <a:rPr lang="en-US" b="1" i="1" dirty="0">
                  <a:latin typeface="Cambria" panose="02040503050406030204" pitchFamily="18" charset="0"/>
                  <a:ea typeface="Cambria" panose="02040503050406030204" pitchFamily="18" charset="0"/>
                </a:rPr>
                <a:t>ascending</a:t>
              </a:r>
              <a:r>
                <a:rPr 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)</a:t>
              </a:r>
              <a:endParaRPr lang="id-ID" b="1" i="1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7696200" y="2342466"/>
            <a:ext cx="2843533" cy="660400"/>
            <a:chOff x="7696200" y="1759466"/>
            <a:chExt cx="2843533" cy="660400"/>
          </a:xfrm>
        </p:grpSpPr>
        <p:sp>
          <p:nvSpPr>
            <p:cNvPr id="8" name="Rounded Rectangle 7"/>
            <p:cNvSpPr/>
            <p:nvPr/>
          </p:nvSpPr>
          <p:spPr>
            <a:xfrm>
              <a:off x="7696200" y="1759466"/>
              <a:ext cx="2843533" cy="660400"/>
            </a:xfrm>
            <a:prstGeom prst="roundRect">
              <a:avLst>
                <a:gd name="adj" fmla="val 50000"/>
              </a:avLst>
            </a:prstGeom>
            <a:solidFill>
              <a:srgbClr val="FBE5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7696200" y="1759466"/>
              <a:ext cx="2843533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Pengulangan</a:t>
              </a:r>
              <a:r>
                <a:rPr lang="en-US" b="1" i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menurun</a:t>
              </a:r>
              <a:r>
                <a:rPr 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(</a:t>
              </a:r>
              <a:r>
                <a:rPr lang="en-US" b="1" i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descencing</a:t>
              </a:r>
              <a:r>
                <a:rPr 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)</a:t>
              </a:r>
              <a:endParaRPr lang="id-ID" b="1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cxnSp>
        <p:nvCxnSpPr>
          <p:cNvPr id="15" name="Straight Connector 14"/>
          <p:cNvCxnSpPr>
            <a:stCxn id="2" idx="2"/>
            <a:endCxn id="7" idx="0"/>
          </p:cNvCxnSpPr>
          <p:nvPr/>
        </p:nvCxnSpPr>
        <p:spPr>
          <a:xfrm flipH="1">
            <a:off x="3129283" y="1371600"/>
            <a:ext cx="2959100" cy="832535"/>
          </a:xfrm>
          <a:prstGeom prst="line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2" idx="2"/>
            <a:endCxn id="9" idx="0"/>
          </p:cNvCxnSpPr>
          <p:nvPr/>
        </p:nvCxnSpPr>
        <p:spPr>
          <a:xfrm>
            <a:off x="6088383" y="1371600"/>
            <a:ext cx="3029584" cy="970866"/>
          </a:xfrm>
          <a:prstGeom prst="line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278904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Silakan kerjakan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Aktivitas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Mandiri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5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035898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1486384" y="2161714"/>
            <a:ext cx="9203998" cy="1123712"/>
          </a:xfrm>
          <a:prstGeom prst="roundRect">
            <a:avLst/>
          </a:prstGeom>
          <a:solidFill>
            <a:srgbClr val="FBE5D6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while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mengeksekusi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blok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selama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true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berhenti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ketika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false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Format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penulisan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while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dalam Java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berikut.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03242" y="3811754"/>
            <a:ext cx="9170282" cy="1522246"/>
          </a:xfrm>
          <a:prstGeom prst="rect">
            <a:avLst/>
          </a:prstGeom>
          <a:ln w="19050">
            <a:solidFill>
              <a:srgbClr val="C5E0B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pc="300" noProof="0" dirty="0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while (</a:t>
            </a:r>
            <a:r>
              <a:rPr lang="en-US" spc="300" noProof="0" dirty="0" err="1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kondisi</a:t>
            </a:r>
            <a:r>
              <a:rPr lang="en-US" spc="300" noProof="0" dirty="0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</a:t>
            </a:r>
            <a:r>
              <a:rPr lang="en-US" spc="300" noProof="0" dirty="0" err="1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ekspresi</a:t>
            </a:r>
            <a:r>
              <a:rPr lang="en-US" spc="300" noProof="0" dirty="0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Boolean)</a:t>
            </a:r>
            <a:endParaRPr kumimoji="0" lang="en-US" sz="18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Cambria" panose="02040503050406030204" pitchFamily="18" charset="0"/>
              <a:cs typeface="Courier New" panose="02070309020205020404" pitchFamily="49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{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   //</a:t>
            </a:r>
            <a:r>
              <a:rPr kumimoji="0" lang="en-US" sz="1800" b="0" i="0" u="none" strike="noStrike" kern="1200" cap="none" spc="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perintah</a:t>
            </a:r>
            <a:r>
              <a:rPr kumimoji="0" lang="en-US" sz="18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pc="300" dirty="0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   //</a:t>
            </a:r>
            <a:r>
              <a:rPr lang="en-US" spc="300" dirty="0" err="1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iterasi</a:t>
            </a:r>
            <a:r>
              <a:rPr lang="en-US" spc="300" dirty="0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variable++;</a:t>
            </a:r>
            <a:endParaRPr kumimoji="0" lang="en-US" sz="18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Cambria" panose="02040503050406030204" pitchFamily="18" charset="0"/>
              <a:cs typeface="Courier New" panose="02070309020205020404" pitchFamily="49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}</a:t>
            </a:r>
          </a:p>
        </p:txBody>
      </p:sp>
      <p:grpSp>
        <p:nvGrpSpPr>
          <p:cNvPr id="14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1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1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131488" y="732004"/>
            <a:ext cx="45480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Perulangan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lang="en-US" sz="2800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hile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230617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44" name="Group 43"/>
          <p:cNvGrpSpPr/>
          <p:nvPr/>
        </p:nvGrpSpPr>
        <p:grpSpPr>
          <a:xfrm>
            <a:off x="9227207" y="384710"/>
            <a:ext cx="2087033" cy="5817019"/>
            <a:chOff x="8595608" y="384710"/>
            <a:chExt cx="2087033" cy="5817019"/>
          </a:xfrm>
        </p:grpSpPr>
        <p:grpSp>
          <p:nvGrpSpPr>
            <p:cNvPr id="42" name="Group 41"/>
            <p:cNvGrpSpPr/>
            <p:nvPr/>
          </p:nvGrpSpPr>
          <p:grpSpPr>
            <a:xfrm>
              <a:off x="8595608" y="384710"/>
              <a:ext cx="2087033" cy="5387385"/>
              <a:chOff x="4636350" y="639233"/>
              <a:chExt cx="2087033" cy="5387385"/>
            </a:xfrm>
          </p:grpSpPr>
          <p:grpSp>
            <p:nvGrpSpPr>
              <p:cNvPr id="41" name="Group 40"/>
              <p:cNvGrpSpPr/>
              <p:nvPr/>
            </p:nvGrpSpPr>
            <p:grpSpPr>
              <a:xfrm>
                <a:off x="5212082" y="1168399"/>
                <a:ext cx="1485901" cy="4329052"/>
                <a:chOff x="5212082" y="1168399"/>
                <a:chExt cx="1485901" cy="4329052"/>
              </a:xfrm>
            </p:grpSpPr>
            <p:cxnSp>
              <p:nvCxnSpPr>
                <p:cNvPr id="20" name="Straight Arrow Connector 19"/>
                <p:cNvCxnSpPr>
                  <a:stCxn id="5" idx="2"/>
                  <a:endCxn id="6" idx="0"/>
                </p:cNvCxnSpPr>
                <p:nvPr/>
              </p:nvCxnSpPr>
              <p:spPr>
                <a:xfrm flipH="1">
                  <a:off x="5948683" y="1168399"/>
                  <a:ext cx="7617" cy="512234"/>
                </a:xfrm>
                <a:prstGeom prst="straightConnector1">
                  <a:avLst/>
                </a:prstGeom>
                <a:ln w="28575">
                  <a:solidFill>
                    <a:schemeClr val="accent6">
                      <a:lumMod val="75000"/>
                    </a:schemeClr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Arrow Connector 20"/>
                <p:cNvCxnSpPr>
                  <a:endCxn id="7" idx="0"/>
                </p:cNvCxnSpPr>
                <p:nvPr/>
              </p:nvCxnSpPr>
              <p:spPr>
                <a:xfrm flipH="1">
                  <a:off x="5948683" y="2241828"/>
                  <a:ext cx="3809" cy="480205"/>
                </a:xfrm>
                <a:prstGeom prst="straightConnector1">
                  <a:avLst/>
                </a:prstGeom>
                <a:ln w="28575">
                  <a:solidFill>
                    <a:schemeClr val="accent6">
                      <a:lumMod val="75000"/>
                    </a:schemeClr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Arrow Connector 22"/>
                <p:cNvCxnSpPr>
                  <a:endCxn id="14" idx="0"/>
                </p:cNvCxnSpPr>
                <p:nvPr/>
              </p:nvCxnSpPr>
              <p:spPr>
                <a:xfrm flipH="1">
                  <a:off x="5948683" y="3422185"/>
                  <a:ext cx="1" cy="1138541"/>
                </a:xfrm>
                <a:prstGeom prst="straightConnector1">
                  <a:avLst/>
                </a:prstGeom>
                <a:ln w="28575">
                  <a:solidFill>
                    <a:schemeClr val="accent6">
                      <a:lumMod val="75000"/>
                    </a:schemeClr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Elbow Connector 33"/>
                <p:cNvCxnSpPr>
                  <a:stCxn id="13" idx="1"/>
                  <a:endCxn id="9" idx="0"/>
                </p:cNvCxnSpPr>
                <p:nvPr/>
              </p:nvCxnSpPr>
              <p:spPr>
                <a:xfrm rot="10800000" flipH="1" flipV="1">
                  <a:off x="5212082" y="3028432"/>
                  <a:ext cx="744217" cy="2469019"/>
                </a:xfrm>
                <a:prstGeom prst="bentConnector4">
                  <a:avLst>
                    <a:gd name="adj1" fmla="val -30717"/>
                    <a:gd name="adj2" fmla="val 91117"/>
                  </a:avLst>
                </a:prstGeom>
                <a:ln w="28575">
                  <a:solidFill>
                    <a:schemeClr val="accent6">
                      <a:lumMod val="75000"/>
                    </a:schemeClr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Elbow Connector 39"/>
                <p:cNvCxnSpPr>
                  <a:stCxn id="14" idx="3"/>
                  <a:endCxn id="13" idx="3"/>
                </p:cNvCxnSpPr>
                <p:nvPr/>
              </p:nvCxnSpPr>
              <p:spPr>
                <a:xfrm flipV="1">
                  <a:off x="6685283" y="3028433"/>
                  <a:ext cx="12700" cy="1716959"/>
                </a:xfrm>
                <a:prstGeom prst="bentConnector3">
                  <a:avLst>
                    <a:gd name="adj1" fmla="val 1800000"/>
                  </a:avLst>
                </a:prstGeom>
                <a:ln w="28575">
                  <a:solidFill>
                    <a:schemeClr val="accent6">
                      <a:lumMod val="75000"/>
                    </a:schemeClr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" name="Rounded Rectangle 4"/>
              <p:cNvSpPr/>
              <p:nvPr/>
            </p:nvSpPr>
            <p:spPr>
              <a:xfrm>
                <a:off x="5257800" y="639233"/>
                <a:ext cx="1397000" cy="529166"/>
              </a:xfrm>
              <a:prstGeom prst="roundRect">
                <a:avLst>
                  <a:gd name="adj" fmla="val 50000"/>
                </a:avLst>
              </a:prstGeom>
              <a:noFill/>
              <a:ln w="28575">
                <a:solidFill>
                  <a:srgbClr val="D5656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lowchart: Preparation 5"/>
              <p:cNvSpPr/>
              <p:nvPr/>
            </p:nvSpPr>
            <p:spPr>
              <a:xfrm>
                <a:off x="5250183" y="1680633"/>
                <a:ext cx="1397000" cy="529166"/>
              </a:xfrm>
              <a:prstGeom prst="flowChartPreparation">
                <a:avLst/>
              </a:prstGeom>
              <a:noFill/>
              <a:ln w="28575">
                <a:solidFill>
                  <a:srgbClr val="D5656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Diamond 6"/>
              <p:cNvSpPr/>
              <p:nvPr/>
            </p:nvSpPr>
            <p:spPr>
              <a:xfrm>
                <a:off x="5250183" y="2722033"/>
                <a:ext cx="1397000" cy="677334"/>
              </a:xfrm>
              <a:prstGeom prst="diamond">
                <a:avLst/>
              </a:prstGeom>
              <a:noFill/>
              <a:ln w="28575">
                <a:solidFill>
                  <a:srgbClr val="D5656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5257800" y="4559124"/>
                <a:ext cx="1397000" cy="529166"/>
              </a:xfrm>
              <a:prstGeom prst="rect">
                <a:avLst/>
              </a:prstGeom>
              <a:noFill/>
              <a:ln w="28575">
                <a:solidFill>
                  <a:srgbClr val="D5656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Rounded Rectangle 8"/>
              <p:cNvSpPr/>
              <p:nvPr/>
            </p:nvSpPr>
            <p:spPr>
              <a:xfrm>
                <a:off x="5257800" y="5497452"/>
                <a:ext cx="1397000" cy="529166"/>
              </a:xfrm>
              <a:prstGeom prst="roundRect">
                <a:avLst>
                  <a:gd name="adj" fmla="val 50000"/>
                </a:avLst>
              </a:prstGeom>
              <a:noFill/>
              <a:ln w="28575">
                <a:solidFill>
                  <a:srgbClr val="D5656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5212083" y="687709"/>
                <a:ext cx="1473200" cy="369332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i="1" dirty="0">
                    <a:ea typeface="Cambria" panose="02040503050406030204" pitchFamily="18" charset="0"/>
                  </a:rPr>
                  <a:t>Start</a:t>
                </a: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5219700" y="1729109"/>
                <a:ext cx="1473200" cy="369332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dirty="0" err="1">
                    <a:ea typeface="Cambria" panose="02040503050406030204" pitchFamily="18" charset="0"/>
                  </a:rPr>
                  <a:t>Nilai</a:t>
                </a:r>
                <a:r>
                  <a:rPr lang="en-US" dirty="0"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ea typeface="Cambria" panose="02040503050406030204" pitchFamily="18" charset="0"/>
                  </a:rPr>
                  <a:t>Awal</a:t>
                </a:r>
                <a:endParaRPr lang="en-US" dirty="0">
                  <a:ea typeface="Cambria" panose="02040503050406030204" pitchFamily="18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5212083" y="2843767"/>
                <a:ext cx="1473200" cy="36933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/>
                <a:r>
                  <a:rPr lang="en-US" dirty="0" err="1">
                    <a:ea typeface="Cambria" panose="02040503050406030204" pitchFamily="18" charset="0"/>
                  </a:rPr>
                  <a:t>Kondisi</a:t>
                </a:r>
                <a:endParaRPr lang="en-US" dirty="0">
                  <a:ea typeface="Cambria" panose="02040503050406030204" pitchFamily="18" charset="0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5212083" y="4560726"/>
                <a:ext cx="1473200" cy="369332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dirty="0" err="1">
                    <a:ea typeface="Cambria" panose="02040503050406030204" pitchFamily="18" charset="0"/>
                  </a:rPr>
                  <a:t>Aksi</a:t>
                </a:r>
                <a:endParaRPr lang="en-US" dirty="0">
                  <a:ea typeface="Cambria" panose="02040503050406030204" pitchFamily="18" charset="0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5250183" y="5577369"/>
                <a:ext cx="1473200" cy="369332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i="1" dirty="0">
                    <a:ea typeface="Cambria" panose="02040503050406030204" pitchFamily="18" charset="0"/>
                  </a:rPr>
                  <a:t>End</a:t>
                </a: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5212083" y="3690693"/>
                <a:ext cx="1473200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i="1" dirty="0">
                    <a:ea typeface="Cambria" panose="02040503050406030204" pitchFamily="18" charset="0"/>
                  </a:rPr>
                  <a:t>True</a:t>
                </a: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4636350" y="3690693"/>
                <a:ext cx="697650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i="1" dirty="0">
                    <a:ea typeface="Cambria" panose="02040503050406030204" pitchFamily="18" charset="0"/>
                  </a:rPr>
                  <a:t>False</a:t>
                </a:r>
              </a:p>
            </p:txBody>
          </p:sp>
        </p:grpSp>
        <p:sp>
          <p:nvSpPr>
            <p:cNvPr id="43" name="Rectangle 42"/>
            <p:cNvSpPr/>
            <p:nvPr/>
          </p:nvSpPr>
          <p:spPr>
            <a:xfrm>
              <a:off x="9179077" y="5863175"/>
              <a:ext cx="147489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dirty="0" err="1">
                  <a:ea typeface="Cambria" panose="02040503050406030204" pitchFamily="18" charset="0"/>
                </a:rPr>
                <a:t>Alur</a:t>
              </a:r>
              <a:r>
                <a:rPr lang="en-US" sz="1600" dirty="0">
                  <a:ea typeface="Cambria" panose="02040503050406030204" pitchFamily="18" charset="0"/>
                </a:rPr>
                <a:t> </a:t>
              </a:r>
              <a:r>
                <a:rPr lang="en-US" sz="1600" dirty="0" err="1">
                  <a:ea typeface="Cambria" panose="02040503050406030204" pitchFamily="18" charset="0"/>
                </a:rPr>
                <a:t>kerja</a:t>
              </a:r>
              <a:r>
                <a:rPr lang="en-US" sz="1600" dirty="0">
                  <a:ea typeface="Cambria" panose="02040503050406030204" pitchFamily="18" charset="0"/>
                </a:rPr>
                <a:t> </a:t>
              </a:r>
              <a:r>
                <a:rPr lang="en-US" sz="1600" i="1" dirty="0">
                  <a:ea typeface="Cambria" panose="02040503050406030204" pitchFamily="18" charset="0"/>
                </a:rPr>
                <a:t>while</a:t>
              </a:r>
              <a:endParaRPr lang="en-US" sz="1600" i="1" dirty="0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985814" y="804490"/>
            <a:ext cx="84221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Berikut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menampilkan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string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sebanyak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5 kali.</a:t>
            </a:r>
          </a:p>
        </p:txBody>
      </p:sp>
      <p:sp>
        <p:nvSpPr>
          <p:cNvPr id="26" name="Rectangle 25"/>
          <p:cNvSpPr/>
          <p:nvPr/>
        </p:nvSpPr>
        <p:spPr>
          <a:xfrm>
            <a:off x="1499840" y="2237944"/>
            <a:ext cx="6096000" cy="2862322"/>
          </a:xfrm>
          <a:prstGeom prst="rect">
            <a:avLst/>
          </a:prstGeom>
          <a:ln w="19050">
            <a:solidFill>
              <a:srgbClr val="C5E0B4"/>
            </a:solidFill>
          </a:ln>
        </p:spPr>
        <p:txBody>
          <a:bodyPr>
            <a:spAutoFit/>
          </a:bodyPr>
          <a:lstStyle/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b="1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public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b="1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class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b="1" dirty="0">
                <a:solidFill>
                  <a:srgbClr val="0000FF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WhileKalimat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b="1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public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b="1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static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B0004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void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00FF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main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String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[]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args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</a:t>
            </a:r>
            <a:r>
              <a:rPr lang="id-ID" dirty="0">
                <a:solidFill>
                  <a:srgbClr val="B0004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nilai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=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1;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</a:t>
            </a:r>
            <a:r>
              <a:rPr lang="id-ID" b="1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while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nilai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&lt;=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5)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  System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out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println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>
                <a:solidFill>
                  <a:srgbClr val="BA212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"Perulangan dengan While ke "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+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nilai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  nilai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++;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73751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476531" y="606476"/>
            <a:ext cx="9336824" cy="908864"/>
          </a:xfrm>
          <a:prstGeom prst="roundRect">
            <a:avLst>
              <a:gd name="adj" fmla="val 50000"/>
            </a:avLst>
          </a:prstGeom>
          <a:noFill/>
          <a:ln w="5715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353982" y="766732"/>
            <a:ext cx="9336824" cy="908864"/>
          </a:xfrm>
          <a:prstGeom prst="roundRect">
            <a:avLst>
              <a:gd name="adj" fmla="val 50000"/>
            </a:avLst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Agar hasil kompilasi kode</a:t>
            </a:r>
            <a:r>
              <a:rPr kumimoji="0" lang="sv-SE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sumber bahasa tingkat tinggi dapat dimengerti oleh mesin, dibutuhkan language translator yang dibedakan menjadi dua, yaitu</a:t>
            </a:r>
            <a:endParaRPr kumimoji="0" lang="sv-S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792444" y="2611266"/>
            <a:ext cx="3610119" cy="2769256"/>
          </a:xfrm>
          <a:prstGeom prst="rect">
            <a:avLst/>
          </a:prstGeom>
          <a:noFill/>
          <a:ln w="38100" cap="flat" cmpd="sng" algn="ctr">
            <a:solidFill>
              <a:schemeClr val="accent3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i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Interpreter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menerjemahkan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kode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program atau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instruksi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baris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per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baris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Meskipun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ditemukan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eror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pada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baris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kode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program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tertentu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baris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kode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program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sebelumnya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tetap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dieksekusi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26" name="Rectangle 25"/>
          <p:cNvSpPr/>
          <p:nvPr/>
        </p:nvSpPr>
        <p:spPr>
          <a:xfrm flipH="1">
            <a:off x="2107010" y="2106216"/>
            <a:ext cx="2980989" cy="65849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Interpreter</a:t>
            </a:r>
            <a:endParaRPr lang="en-US" sz="2000" i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107010" y="2950906"/>
            <a:ext cx="3609149" cy="2862752"/>
          </a:xfrm>
          <a:prstGeom prst="rect">
            <a:avLst/>
          </a:prstGeom>
          <a:solidFill>
            <a:schemeClr val="accent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6533777" y="2611266"/>
            <a:ext cx="3610119" cy="2769256"/>
          </a:xfrm>
          <a:prstGeom prst="rect">
            <a:avLst/>
          </a:prstGeom>
          <a:noFill/>
          <a:ln w="38100" cap="flat" cmpd="sng" algn="ctr">
            <a:solidFill>
              <a:schemeClr val="accent3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Compiler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melakukan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pemeriksaan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semua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baris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syntax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sampai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tidak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muncul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eror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Jika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ditemukan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eror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proses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kompilasi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dihentikan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ditampilkan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informasi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letak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kesalahan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36" name="Rectangle 35"/>
          <p:cNvSpPr/>
          <p:nvPr/>
        </p:nvSpPr>
        <p:spPr>
          <a:xfrm flipH="1">
            <a:off x="6848343" y="2106216"/>
            <a:ext cx="2980989" cy="65849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Compiler</a:t>
            </a:r>
          </a:p>
        </p:txBody>
      </p:sp>
      <p:sp>
        <p:nvSpPr>
          <p:cNvPr id="37" name="Rectangle 36"/>
          <p:cNvSpPr/>
          <p:nvPr/>
        </p:nvSpPr>
        <p:spPr>
          <a:xfrm>
            <a:off x="6847373" y="2950906"/>
            <a:ext cx="3609149" cy="2862752"/>
          </a:xfrm>
          <a:prstGeom prst="rect">
            <a:avLst/>
          </a:prstGeom>
          <a:solidFill>
            <a:schemeClr val="accent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68668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85814" y="804490"/>
            <a:ext cx="102051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Program tersebut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mengatur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= 1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inisialisasi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awal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kemudian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ditambah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1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hingga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looping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berakhir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pada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saat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= 5.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Selama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proses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looping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program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menampilkan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pesan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"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 dengan While ke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"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serta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looping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dijalankan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Hasil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kompilasi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kode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 tersebut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berikut.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543804" y="2924969"/>
            <a:ext cx="4929002" cy="1915909"/>
          </a:xfrm>
          <a:prstGeom prst="roundRect">
            <a:avLst>
              <a:gd name="adj" fmla="val 6442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id-ID" dirty="0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Perulangan dengan While ke 1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id-ID" dirty="0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Perulangan dengan While ke 2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id-ID" dirty="0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Perulangan dengan While ke 3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id-ID" dirty="0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Perulangan dengan While ke 4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id-ID" dirty="0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Perulangan dengan While ke 5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23893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3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131488" y="732004"/>
            <a:ext cx="45480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Perulangan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lang="en-US" sz="2800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do…w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hile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486384" y="2161714"/>
            <a:ext cx="9203998" cy="1123712"/>
          </a:xfrm>
          <a:prstGeom prst="roundRect">
            <a:avLst/>
          </a:prstGeom>
          <a:solidFill>
            <a:srgbClr val="FBE5D6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while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mengeksekusi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blok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selama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true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berhenti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ketika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false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Format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penulisan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while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dalam Java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berikut.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03242" y="3811754"/>
            <a:ext cx="9170282" cy="152224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pc="300" noProof="0" dirty="0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do</a:t>
            </a:r>
            <a:endParaRPr kumimoji="0" lang="en-US" sz="18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Cambria" panose="02040503050406030204" pitchFamily="18" charset="0"/>
              <a:cs typeface="Courier New" panose="02070309020205020404" pitchFamily="49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{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   //</a:t>
            </a:r>
            <a:r>
              <a:rPr kumimoji="0" lang="en-US" sz="1800" b="0" i="0" u="none" strike="noStrike" kern="1200" cap="none" spc="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perintah</a:t>
            </a:r>
            <a:r>
              <a:rPr kumimoji="0" lang="en-US" sz="18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}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pc="300" noProof="0" dirty="0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while (</a:t>
            </a:r>
            <a:r>
              <a:rPr lang="en-US" spc="300" noProof="0" dirty="0" err="1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kondisi</a:t>
            </a:r>
            <a:r>
              <a:rPr lang="en-US" spc="300" noProof="0" dirty="0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)</a:t>
            </a:r>
            <a:endParaRPr kumimoji="0" lang="en-US" sz="18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Cambria" panose="02040503050406030204" pitchFamily="18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031126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Silakan kerjakan 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Yuk,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Asah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Literasimu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! 2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472722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85814" y="804490"/>
            <a:ext cx="102051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menampilkan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angka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1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samapi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9.</a:t>
            </a:r>
          </a:p>
        </p:txBody>
      </p:sp>
      <p:sp>
        <p:nvSpPr>
          <p:cNvPr id="2" name="Rectangle 1"/>
          <p:cNvSpPr/>
          <p:nvPr/>
        </p:nvSpPr>
        <p:spPr>
          <a:xfrm>
            <a:off x="2537053" y="1741840"/>
            <a:ext cx="6096000" cy="2862322"/>
          </a:xfrm>
          <a:prstGeom prst="rect">
            <a:avLst/>
          </a:prstGeom>
          <a:ln w="19050">
            <a:solidFill>
              <a:srgbClr val="C5E0B4"/>
            </a:solidFill>
          </a:ln>
        </p:spPr>
        <p:txBody>
          <a:bodyPr>
            <a:spAutoFit/>
          </a:bodyPr>
          <a:lstStyle/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public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class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00FF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DoWhile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public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static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B0004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void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00FF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main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String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[]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args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</a:t>
            </a:r>
            <a:r>
              <a:rPr lang="id-ID" dirty="0">
                <a:solidFill>
                  <a:srgbClr val="B0004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nilai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=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1;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do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  System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out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print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(+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nilai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+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BA212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" "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  nilai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++;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while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nilai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&lt;=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9);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System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out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println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();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2537053" y="5172181"/>
            <a:ext cx="2672900" cy="615673"/>
          </a:xfrm>
          <a:prstGeom prst="roundRect">
            <a:avLst>
              <a:gd name="adj" fmla="val 6442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dirty="0">
                <a:solidFill>
                  <a:schemeClr val="tx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1 2 3 4 5 6 7 8 9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7309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Top view of wi-fi router with laptop and hand holding smartphone">
            <a:extLst>
              <a:ext uri="{FF2B5EF4-FFF2-40B4-BE49-F238E27FC236}">
                <a16:creationId xmlns="" xmlns:a16="http://schemas.microsoft.com/office/drawing/2014/main" id="{138BC2E7-B3AC-F2D7-4C52-552F5AA3AE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76" b="10325"/>
          <a:stretch/>
        </p:blipFill>
        <p:spPr bwMode="auto">
          <a:xfrm>
            <a:off x="0" y="0"/>
            <a:ext cx="12192001" cy="646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1" name="Pentagon 10"/>
          <p:cNvSpPr/>
          <p:nvPr/>
        </p:nvSpPr>
        <p:spPr>
          <a:xfrm rot="5400000">
            <a:off x="505374" y="546873"/>
            <a:ext cx="4670066" cy="3576320"/>
          </a:xfrm>
          <a:prstGeom prst="homePlate">
            <a:avLst/>
          </a:prstGeom>
          <a:solidFill>
            <a:srgbClr val="BDD7E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/>
          <p:cNvSpPr/>
          <p:nvPr/>
        </p:nvSpPr>
        <p:spPr>
          <a:xfrm>
            <a:off x="2458621" y="518475"/>
            <a:ext cx="763572" cy="7635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noProof="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2248" y="1702790"/>
            <a:ext cx="3576320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Method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lang="en-US" sz="3600" b="1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alam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Java</a:t>
            </a:r>
            <a:endParaRPr kumimoji="0" lang="en-US" sz="36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792330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837789" y="1917402"/>
            <a:ext cx="8493371" cy="3821011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1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131488" y="732004"/>
            <a:ext cx="45480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Definisi</a:t>
            </a:r>
            <a:r>
              <a:rPr kumimoji="0" lang="en-US" sz="2800" b="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Method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1469525" y="2244495"/>
            <a:ext cx="9229898" cy="316682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anchor="ctr">
            <a:spAutoFit/>
          </a:bodyPr>
          <a:lstStyle/>
          <a:p>
            <a:pPr algn="just"/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merupakan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sekumpulan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perintah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kecil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dapat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dipanggil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lainnya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Deklarasi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memiliki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kegunaan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berikut.</a:t>
            </a:r>
          </a:p>
          <a:p>
            <a:pPr marL="342900" indent="-342900" algn="just">
              <a:buAutoNum type="alphaLcPeriod"/>
            </a:pP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Memudahkan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programmer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membentuk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memodifikasi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fungsi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sesuai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kebutuhan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tanpa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mengganggu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kerja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fungsi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lainnya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342900" indent="-342900" algn="just">
              <a:buAutoNum type="alphaLcPeriod"/>
            </a:pP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Menata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merapikan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struktur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kode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 agar tidak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semua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dimasukkan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utama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342900" indent="-342900" algn="just">
              <a:buAutoNum type="alphaLcPeriod"/>
            </a:pP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Memudahkan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distribusi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tugas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bentuk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modul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342900" indent="-342900" algn="just">
              <a:buAutoNum type="alphaLcPeriod"/>
            </a:pP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Mengurangi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penulisan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kode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menjadi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panjang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karena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hanya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memanggil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method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program.</a:t>
            </a:r>
          </a:p>
        </p:txBody>
      </p:sp>
    </p:spTree>
    <p:extLst>
      <p:ext uri="{BB962C8B-B14F-4D97-AF65-F5344CB8AC3E}">
        <p14:creationId xmlns:p14="http://schemas.microsoft.com/office/powerpoint/2010/main" val="426656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5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6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8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263885" y="551495"/>
            <a:ext cx="42839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Membuat</a:t>
            </a:r>
            <a:r>
              <a:rPr kumimoji="0" lang="en-US" sz="2800" b="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Method </a:t>
            </a:r>
            <a:r>
              <a:rPr kumimoji="0" lang="en-US" sz="2800" b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dalam Java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38203" y="2091942"/>
            <a:ext cx="11072020" cy="5048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pc="300" dirty="0" err="1" smtClean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Jenis_modifier</a:t>
            </a:r>
            <a:r>
              <a:rPr lang="en-US" spc="300" dirty="0" smtClean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</a:t>
            </a:r>
            <a:r>
              <a:rPr lang="en-US" spc="300" dirty="0" err="1" smtClean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jenis_data</a:t>
            </a:r>
            <a:r>
              <a:rPr lang="en-US" spc="300" dirty="0" smtClean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</a:t>
            </a:r>
            <a:r>
              <a:rPr lang="en-US" spc="300" dirty="0" err="1" smtClean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nama_method</a:t>
            </a:r>
            <a:r>
              <a:rPr lang="en-US" spc="300" dirty="0" smtClean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(parameter1, parameter2)</a:t>
            </a:r>
            <a:endParaRPr lang="en-US" spc="300" dirty="0">
              <a:latin typeface="Courier New" panose="02070309020205020404" pitchFamily="49" charset="0"/>
              <a:ea typeface="Cambria" panose="02040503050406030204" pitchFamily="18" charset="0"/>
              <a:cs typeface="Courier New" panose="02070309020205020404" pitchFamily="49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38203" y="3016884"/>
            <a:ext cx="1530998" cy="44267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38203" y="3740396"/>
            <a:ext cx="9170282" cy="122507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pc="300" noProof="0" dirty="0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public static </a:t>
            </a:r>
            <a:r>
              <a:rPr lang="en-US" spc="300" noProof="0" dirty="0" err="1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int</a:t>
            </a:r>
            <a:r>
              <a:rPr lang="en-US" spc="300" noProof="0" dirty="0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</a:t>
            </a:r>
            <a:r>
              <a:rPr lang="en-US" spc="300" noProof="0" dirty="0" err="1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cekData</a:t>
            </a:r>
            <a:r>
              <a:rPr lang="en-US" spc="300" noProof="0" dirty="0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(</a:t>
            </a:r>
            <a:r>
              <a:rPr lang="en-US" spc="300" noProof="0" dirty="0" err="1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int</a:t>
            </a:r>
            <a:r>
              <a:rPr lang="en-US" spc="300" noProof="0" dirty="0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a, </a:t>
            </a:r>
            <a:r>
              <a:rPr lang="en-US" spc="300" noProof="0" dirty="0" err="1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int</a:t>
            </a:r>
            <a:r>
              <a:rPr lang="en-US" spc="300" noProof="0" dirty="0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b)</a:t>
            </a:r>
            <a:endParaRPr lang="en-US" spc="300" dirty="0">
              <a:solidFill>
                <a:prstClr val="black"/>
              </a:solidFill>
              <a:latin typeface="Courier New" panose="02070309020205020404" pitchFamily="49" charset="0"/>
              <a:ea typeface="Cambria" panose="02040503050406030204" pitchFamily="18" charset="0"/>
              <a:cs typeface="Courier New" panose="02070309020205020404" pitchFamily="49" charset="0"/>
            </a:endParaRPr>
          </a:p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{</a:t>
            </a:r>
          </a:p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   //</a:t>
            </a:r>
            <a:r>
              <a:rPr lang="en-US" spc="300" dirty="0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statement</a:t>
            </a:r>
            <a:r>
              <a:rPr kumimoji="0" lang="en-US" sz="18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;</a:t>
            </a:r>
          </a:p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205497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316729" y="776696"/>
            <a:ext cx="9351152" cy="20313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anchor="ctr">
            <a:spAutoFit/>
          </a:bodyPr>
          <a:lstStyle/>
          <a:p>
            <a:pPr algn="just"/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Penjelasan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indent="-342900" algn="just">
              <a:buAutoNum type="alphaLcPeriod"/>
            </a:pP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public static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merupakan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jenis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modifier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ditetapkan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method.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Keyword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static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memudahkan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fungsi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dipanggil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tanpa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harus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menginstansiasi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objek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terlebih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dahulu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342900" indent="-342900" algn="just">
              <a:buAutoNum type="alphaLcPeriod"/>
            </a:pP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int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merupakan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tipe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data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dikembalikan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ketika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method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dipanggil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program.</a:t>
            </a:r>
          </a:p>
          <a:p>
            <a:pPr marL="342900" indent="-342900" algn="just">
              <a:buAutoNum type="alphaLcPeriod"/>
            </a:pP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cekData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 ()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merupakan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fungsi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342900" indent="-342900" algn="just">
              <a:buAutoNum type="alphaLcPeriod"/>
            </a:pP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int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 a,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int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 b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tipe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data parameter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fungsi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</a:p>
        </p:txBody>
      </p:sp>
      <p:sp>
        <p:nvSpPr>
          <p:cNvPr id="3" name="Rectangle 2"/>
          <p:cNvSpPr/>
          <p:nvPr/>
        </p:nvSpPr>
        <p:spPr>
          <a:xfrm>
            <a:off x="1316729" y="3035241"/>
            <a:ext cx="9351152" cy="92333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Sebuah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dapat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dideklarasikan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parameter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masukan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tanpa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parameter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masukan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tanpa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parameter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masukan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tidak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menghasilkan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return value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Berikut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deklarasi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tanpa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parameter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masukan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5" name="Rectangle 4"/>
          <p:cNvSpPr/>
          <p:nvPr/>
        </p:nvSpPr>
        <p:spPr>
          <a:xfrm>
            <a:off x="1407164" y="4185791"/>
            <a:ext cx="9170282" cy="152685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pc="300" noProof="0" dirty="0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public static void </a:t>
            </a:r>
            <a:r>
              <a:rPr lang="en-US" spc="300" noProof="0" dirty="0" err="1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cetakHalo</a:t>
            </a:r>
            <a:r>
              <a:rPr lang="en-US" spc="300" noProof="0" dirty="0">
                <a:solidFill>
                  <a:prstClr val="black"/>
                </a:solidFill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()</a:t>
            </a:r>
            <a:endParaRPr lang="en-US" spc="300" dirty="0">
              <a:solidFill>
                <a:prstClr val="black"/>
              </a:solidFill>
              <a:latin typeface="Courier New" panose="02070309020205020404" pitchFamily="49" charset="0"/>
              <a:ea typeface="Cambria" panose="02040503050406030204" pitchFamily="18" charset="0"/>
              <a:cs typeface="Courier New" panose="02070309020205020404" pitchFamily="49" charset="0"/>
            </a:endParaRPr>
          </a:p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{</a:t>
            </a:r>
          </a:p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   </a:t>
            </a:r>
            <a:r>
              <a:rPr kumimoji="0" lang="en-US" sz="1800" b="0" i="0" u="none" strike="noStrike" kern="1200" cap="none" spc="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System.out.printin</a:t>
            </a:r>
            <a:r>
              <a:rPr kumimoji="0" lang="en-US" sz="18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(“</a:t>
            </a:r>
            <a:r>
              <a:rPr kumimoji="0" lang="en-US" sz="1800" b="0" i="0" u="none" strike="noStrike" kern="1200" cap="none" spc="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ini</a:t>
            </a:r>
            <a:r>
              <a:rPr kumimoji="0" lang="en-US" sz="18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</a:t>
            </a:r>
            <a:r>
              <a:rPr kumimoji="0" lang="en-US" sz="1800" b="0" i="0" u="none" strike="noStrike" kern="1200" cap="none" spc="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contoh</a:t>
            </a:r>
            <a:r>
              <a:rPr kumimoji="0" lang="en-US" sz="18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method </a:t>
            </a:r>
            <a:r>
              <a:rPr kumimoji="0" lang="en-US" sz="1800" b="0" i="0" u="none" strike="noStrike" kern="1200" cap="none" spc="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tanpa</a:t>
            </a:r>
            <a:r>
              <a:rPr kumimoji="0" lang="en-US" sz="18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parameter </a:t>
            </a:r>
            <a:r>
              <a:rPr kumimoji="0" lang="en-US" sz="1800" b="0" i="0" u="none" strike="noStrike" kern="1200" cap="none" spc="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masukan</a:t>
            </a:r>
            <a:r>
              <a:rPr kumimoji="0" lang="en-US" sz="18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”);</a:t>
            </a:r>
          </a:p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79925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3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263885" y="686694"/>
            <a:ext cx="42839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Memanggil</a:t>
            </a:r>
            <a:r>
              <a:rPr kumimoji="0" lang="en-US" sz="2800" b="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Method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59294" y="1913022"/>
            <a:ext cx="9258177" cy="1200329"/>
          </a:xfrm>
          <a:prstGeom prst="rect">
            <a:avLst/>
          </a:prstGeom>
          <a:solidFill>
            <a:srgbClr val="DFD6E6"/>
          </a:solidFill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Setelah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mendefinisikan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Anda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dapat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memanggilnya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utama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main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) atau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fungsi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lainnya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memanggil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mengeksekusi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harus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dituliskan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beserta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parameternya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jika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Berikut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memanggil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method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tanpa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parameter.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167886" y="3354796"/>
            <a:ext cx="6096000" cy="2862322"/>
          </a:xfrm>
          <a:prstGeom prst="rect">
            <a:avLst/>
          </a:prstGeom>
          <a:ln w="19050">
            <a:solidFill>
              <a:srgbClr val="C5E0B4"/>
            </a:solidFill>
          </a:ln>
        </p:spPr>
        <p:txBody>
          <a:bodyPr>
            <a:spAutoFit/>
          </a:bodyPr>
          <a:lstStyle/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public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class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00FF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MethodNoParameter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public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static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B0004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void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00FF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main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String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[]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args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TampilkanHello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();</a:t>
            </a:r>
            <a:endParaRPr lang="en-US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en-US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 </a:t>
            </a:r>
            <a:endParaRPr lang="en-US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public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static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B0004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void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00FF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TampilkanHello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()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System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out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println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>
                <a:solidFill>
                  <a:srgbClr val="BA212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"Ini cara memanggil method tanpa parameter"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en-US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en-US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401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506955" y="942038"/>
            <a:ext cx="916285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Program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utama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class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tersebut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memanggil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tampilkanHello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()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Oleh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karena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method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tampilkanHello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()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tidak memiliki parameter,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pemanggilannya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di program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utama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juga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tidak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perlu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disertakan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parameternya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cukup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method-</a:t>
            </a:r>
            <a:r>
              <a:rPr lang="en-US" i="1" dirty="0" err="1">
                <a:latin typeface="Cambria" panose="02040503050406030204" pitchFamily="18" charset="0"/>
                <a:ea typeface="Cambria" panose="02040503050406030204" pitchFamily="18" charset="0"/>
              </a:rPr>
              <a:t>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saja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Pada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tampilkanHello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()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terdapat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perintah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mencetak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tulisan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"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Ini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cara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memanggil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 method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tanpa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 parameter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".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Perintah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tersebut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ikut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dieksekusi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akibat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pemanggilan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tampilkanHello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()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pada program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utama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demikian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hasil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kompilasi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 tersebut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berikut.</a:t>
            </a:r>
          </a:p>
        </p:txBody>
      </p:sp>
      <p:sp>
        <p:nvSpPr>
          <p:cNvPr id="5" name="Rectangle 4"/>
          <p:cNvSpPr/>
          <p:nvPr/>
        </p:nvSpPr>
        <p:spPr>
          <a:xfrm>
            <a:off x="1598642" y="3651595"/>
            <a:ext cx="8979480" cy="51636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pc="300" dirty="0" err="1" smtClean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Ini</a:t>
            </a:r>
            <a:r>
              <a:rPr lang="en-US" spc="300" dirty="0" smtClean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</a:t>
            </a:r>
            <a:r>
              <a:rPr lang="en-US" spc="300" dirty="0" err="1" smtClean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cara</a:t>
            </a:r>
            <a:r>
              <a:rPr lang="en-US" spc="300" dirty="0" smtClean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</a:t>
            </a:r>
            <a:r>
              <a:rPr lang="en-US" spc="300" dirty="0" err="1" smtClean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memanggil</a:t>
            </a:r>
            <a:r>
              <a:rPr lang="en-US" spc="300" dirty="0" smtClean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method </a:t>
            </a:r>
            <a:r>
              <a:rPr lang="en-US" spc="300" dirty="0" err="1" smtClean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tanpa</a:t>
            </a:r>
            <a:r>
              <a:rPr lang="en-US" spc="300" dirty="0" smtClean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parameter</a:t>
            </a:r>
            <a:endParaRPr lang="en-US" spc="300" dirty="0">
              <a:latin typeface="Courier New" panose="02070309020205020404" pitchFamily="49" charset="0"/>
              <a:ea typeface="Cambria" panose="02040503050406030204" pitchFamily="18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69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6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7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9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126096" y="717471"/>
            <a:ext cx="42893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Bahasa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Pemrograman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Java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1961" y="1924902"/>
            <a:ext cx="3612844" cy="2107492"/>
          </a:xfrm>
          <a:prstGeom prst="rect">
            <a:avLst/>
          </a:prstGeom>
        </p:spPr>
      </p:pic>
      <p:sp>
        <p:nvSpPr>
          <p:cNvPr id="94" name="TextBox 93"/>
          <p:cNvSpPr txBox="1"/>
          <p:nvPr/>
        </p:nvSpPr>
        <p:spPr>
          <a:xfrm>
            <a:off x="1915569" y="4378156"/>
            <a:ext cx="8345628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Java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Bahasa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pemrograman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berorientasi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objek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kompatibel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terhadap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berbagai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platform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mesin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OS, seperti Linux, Windows,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Mac OS. 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menjalankan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hasil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kompilasi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program, Java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dirilis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oleh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Sun Microsystem pada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tahun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1995,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didukung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oleh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Java Interpreter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Java Virtual Machine.</a:t>
            </a:r>
          </a:p>
        </p:txBody>
      </p:sp>
    </p:spTree>
    <p:extLst>
      <p:ext uri="{BB962C8B-B14F-4D97-AF65-F5344CB8AC3E}">
        <p14:creationId xmlns:p14="http://schemas.microsoft.com/office/powerpoint/2010/main" val="63135844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4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131488" y="686694"/>
            <a:ext cx="42839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Method </a:t>
            </a:r>
            <a:r>
              <a:rPr kumimoji="0" lang="en-US" sz="2800" b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dengan Parameter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1459294" y="1999314"/>
            <a:ext cx="9258177" cy="1021556"/>
          </a:xfrm>
          <a:prstGeom prst="roundRect">
            <a:avLst/>
          </a:prstGeom>
          <a:ln w="76200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Parameter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merupakan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digunakan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menampung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dikirimkan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oleh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ketika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memanggil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tersebut.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tersebut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kemudian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diproses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253573" y="3187833"/>
            <a:ext cx="7974948" cy="2862322"/>
          </a:xfrm>
          <a:prstGeom prst="rect">
            <a:avLst/>
          </a:prstGeom>
          <a:ln w="19050">
            <a:solidFill>
              <a:srgbClr val="C5E0B4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public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class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00FF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MethodParameter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public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static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B0004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void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00FF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main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String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[]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args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String kalimat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=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BA212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"Belajar Pemrograman Java"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TampilkanString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kalimat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 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public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static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B0004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void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0000FF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TampilkanString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String y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System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out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println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y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id-ID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24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1113744"/>
            <a:ext cx="12192000" cy="4372656"/>
          </a:xfrm>
          <a:prstGeom prst="rect">
            <a:avLst/>
          </a:prstGeom>
          <a:pattFill prst="shingle">
            <a:fgClr>
              <a:srgbClr val="F79646">
                <a:lumMod val="40000"/>
                <a:lumOff val="60000"/>
              </a:srgbClr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451061" y="1443841"/>
            <a:ext cx="9274644" cy="175432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Program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utama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class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tersebut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memanggil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method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tampilkanString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()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tersebut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menampung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disimpan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pada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String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kalimat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Pada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tampilkanString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()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terdapat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perintah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mencetak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ditampung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parameter ke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layar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Pada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saat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utama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memanggil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tampilkanString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()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perintah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dieksekusi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demikian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hasil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kompilasi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 tersebut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berikut. </a:t>
            </a:r>
          </a:p>
        </p:txBody>
      </p:sp>
      <p:sp>
        <p:nvSpPr>
          <p:cNvPr id="5" name="Rectangle 4"/>
          <p:cNvSpPr/>
          <p:nvPr/>
        </p:nvSpPr>
        <p:spPr>
          <a:xfrm>
            <a:off x="1451061" y="3608488"/>
            <a:ext cx="9274644" cy="395926"/>
          </a:xfrm>
          <a:prstGeom prst="rect">
            <a:avLst/>
          </a:prstGeom>
          <a:ln w="19050">
            <a:solidFill>
              <a:srgbClr val="C5E0B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Belajar</a:t>
            </a:r>
            <a:r>
              <a:rPr lang="en-US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</a:t>
            </a:r>
            <a:r>
              <a:rPr lang="en-US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Pemrograman</a:t>
            </a:r>
            <a:r>
              <a:rPr lang="en-US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Java</a:t>
            </a:r>
          </a:p>
        </p:txBody>
      </p:sp>
      <p:sp>
        <p:nvSpPr>
          <p:cNvPr id="3" name="Rectangle 2"/>
          <p:cNvSpPr/>
          <p:nvPr/>
        </p:nvSpPr>
        <p:spPr>
          <a:xfrm>
            <a:off x="1451061" y="4414735"/>
            <a:ext cx="9274644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Selain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String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parameter pada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dapat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menampung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tipe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data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lainnya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seperti </a:t>
            </a:r>
            <a:r>
              <a:rPr lang="en-US" i="1" dirty="0" err="1">
                <a:latin typeface="Cambria" panose="02040503050406030204" pitchFamily="18" charset="0"/>
                <a:ea typeface="Cambria" panose="02040503050406030204" pitchFamily="18" charset="0"/>
              </a:rPr>
              <a:t>int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double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float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err="1">
                <a:latin typeface="Cambria" panose="02040503050406030204" pitchFamily="18" charset="0"/>
                <a:ea typeface="Cambria" panose="02040503050406030204" pitchFamily="18" charset="0"/>
              </a:rPr>
              <a:t>boolean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746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oup 55"/>
          <p:cNvGrpSpPr/>
          <p:nvPr/>
        </p:nvGrpSpPr>
        <p:grpSpPr>
          <a:xfrm>
            <a:off x="2063177" y="988715"/>
            <a:ext cx="8974923" cy="6259488"/>
            <a:chOff x="2063177" y="988715"/>
            <a:chExt cx="8974923" cy="6259488"/>
          </a:xfrm>
        </p:grpSpPr>
        <p:sp>
          <p:nvSpPr>
            <p:cNvPr id="9" name="Google Shape;1616;p72"/>
            <p:cNvSpPr/>
            <p:nvPr/>
          </p:nvSpPr>
          <p:spPr>
            <a:xfrm rot="13959577">
              <a:off x="1117879" y="3279962"/>
              <a:ext cx="4913539" cy="3022943"/>
            </a:xfrm>
            <a:custGeom>
              <a:avLst/>
              <a:gdLst/>
              <a:ahLst/>
              <a:cxnLst/>
              <a:rect l="l" t="t" r="r" b="b"/>
              <a:pathLst>
                <a:path w="59643" h="36694" extrusionOk="0">
                  <a:moveTo>
                    <a:pt x="6271" y="15779"/>
                  </a:moveTo>
                  <a:cubicBezTo>
                    <a:pt x="9374" y="14178"/>
                    <a:pt x="17513" y="18347"/>
                    <a:pt x="23150" y="11676"/>
                  </a:cubicBezTo>
                  <a:cubicBezTo>
                    <a:pt x="28787" y="5004"/>
                    <a:pt x="30455" y="1"/>
                    <a:pt x="37327" y="2302"/>
                  </a:cubicBezTo>
                  <a:cubicBezTo>
                    <a:pt x="44198" y="4571"/>
                    <a:pt x="43064" y="13410"/>
                    <a:pt x="47601" y="15779"/>
                  </a:cubicBezTo>
                  <a:cubicBezTo>
                    <a:pt x="52104" y="18147"/>
                    <a:pt x="59643" y="31690"/>
                    <a:pt x="43364" y="34192"/>
                  </a:cubicBezTo>
                  <a:cubicBezTo>
                    <a:pt x="27120" y="36694"/>
                    <a:pt x="10441" y="33158"/>
                    <a:pt x="5204" y="27520"/>
                  </a:cubicBezTo>
                  <a:cubicBezTo>
                    <a:pt x="0" y="21883"/>
                    <a:pt x="3136" y="17380"/>
                    <a:pt x="6271" y="15779"/>
                  </a:cubicBezTo>
                  <a:close/>
                </a:path>
              </a:pathLst>
            </a:custGeom>
            <a:solidFill>
              <a:srgbClr val="FFC000">
                <a:lumMod val="20000"/>
                <a:lumOff val="8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Google Shape;1542;p70"/>
            <p:cNvSpPr/>
            <p:nvPr/>
          </p:nvSpPr>
          <p:spPr>
            <a:xfrm>
              <a:off x="5337131" y="988715"/>
              <a:ext cx="2264661" cy="1997587"/>
            </a:xfrm>
            <a:custGeom>
              <a:avLst/>
              <a:gdLst/>
              <a:ahLst/>
              <a:cxnLst/>
              <a:rect l="l" t="t" r="r" b="b"/>
              <a:pathLst>
                <a:path w="13679" h="12066" extrusionOk="0">
                  <a:moveTo>
                    <a:pt x="7541" y="1"/>
                  </a:moveTo>
                  <a:cubicBezTo>
                    <a:pt x="7109" y="1"/>
                    <a:pt x="6648" y="24"/>
                    <a:pt x="6157" y="68"/>
                  </a:cubicBezTo>
                  <a:cubicBezTo>
                    <a:pt x="1981" y="443"/>
                    <a:pt x="28" y="3173"/>
                    <a:pt x="1" y="6385"/>
                  </a:cubicBezTo>
                  <a:cubicBezTo>
                    <a:pt x="598" y="10109"/>
                    <a:pt x="2003" y="12066"/>
                    <a:pt x="5300" y="12066"/>
                  </a:cubicBezTo>
                  <a:cubicBezTo>
                    <a:pt x="5700" y="12066"/>
                    <a:pt x="6128" y="12037"/>
                    <a:pt x="6585" y="11979"/>
                  </a:cubicBezTo>
                  <a:cubicBezTo>
                    <a:pt x="10680" y="11470"/>
                    <a:pt x="13678" y="9516"/>
                    <a:pt x="12822" y="4297"/>
                  </a:cubicBezTo>
                  <a:cubicBezTo>
                    <a:pt x="12326" y="1256"/>
                    <a:pt x="10731" y="1"/>
                    <a:pt x="7541" y="1"/>
                  </a:cubicBezTo>
                  <a:close/>
                </a:path>
              </a:pathLst>
            </a:custGeom>
            <a:solidFill>
              <a:srgbClr val="70AD47">
                <a:lumMod val="20000"/>
                <a:lumOff val="8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Google Shape;1543;p70"/>
            <p:cNvSpPr/>
            <p:nvPr/>
          </p:nvSpPr>
          <p:spPr>
            <a:xfrm rot="13587038">
              <a:off x="7641213" y="2895098"/>
              <a:ext cx="3403944" cy="3389830"/>
            </a:xfrm>
            <a:custGeom>
              <a:avLst/>
              <a:gdLst/>
              <a:ahLst/>
              <a:cxnLst/>
              <a:rect l="l" t="t" r="r" b="b"/>
              <a:pathLst>
                <a:path w="48235" h="48035" extrusionOk="0">
                  <a:moveTo>
                    <a:pt x="3770" y="17379"/>
                  </a:moveTo>
                  <a:cubicBezTo>
                    <a:pt x="7573" y="20948"/>
                    <a:pt x="10108" y="20948"/>
                    <a:pt x="20515" y="21349"/>
                  </a:cubicBezTo>
                  <a:cubicBezTo>
                    <a:pt x="30956" y="21782"/>
                    <a:pt x="19314" y="35525"/>
                    <a:pt x="27520" y="41797"/>
                  </a:cubicBezTo>
                  <a:cubicBezTo>
                    <a:pt x="35726" y="48034"/>
                    <a:pt x="48235" y="37827"/>
                    <a:pt x="48235" y="26986"/>
                  </a:cubicBezTo>
                  <a:cubicBezTo>
                    <a:pt x="48235" y="16145"/>
                    <a:pt x="35026" y="0"/>
                    <a:pt x="18080" y="867"/>
                  </a:cubicBezTo>
                  <a:cubicBezTo>
                    <a:pt x="1135" y="1768"/>
                    <a:pt x="1" y="13843"/>
                    <a:pt x="3770" y="17379"/>
                  </a:cubicBezTo>
                  <a:close/>
                </a:path>
              </a:pathLst>
            </a:custGeom>
            <a:solidFill>
              <a:srgbClr val="5B9BD5">
                <a:lumMod val="20000"/>
                <a:lumOff val="8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12" name="Google Shape;1811;p34"/>
            <p:cNvGrpSpPr/>
            <p:nvPr/>
          </p:nvGrpSpPr>
          <p:grpSpPr>
            <a:xfrm>
              <a:off x="2846724" y="1619598"/>
              <a:ext cx="6579571" cy="4752178"/>
              <a:chOff x="1551000" y="452264"/>
              <a:chExt cx="6042000" cy="4363911"/>
            </a:xfrm>
          </p:grpSpPr>
          <p:sp>
            <p:nvSpPr>
              <p:cNvPr id="13" name="Google Shape;1812;p34"/>
              <p:cNvSpPr/>
              <p:nvPr/>
            </p:nvSpPr>
            <p:spPr>
              <a:xfrm>
                <a:off x="1551000" y="4440875"/>
                <a:ext cx="6042000" cy="375300"/>
              </a:xfrm>
              <a:prstGeom prst="ellipse">
                <a:avLst/>
              </a:prstGeom>
              <a:solidFill>
                <a:srgbClr val="2C3045">
                  <a:alpha val="1556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grpSp>
            <p:nvGrpSpPr>
              <p:cNvPr id="14" name="Google Shape;1813;p34"/>
              <p:cNvGrpSpPr/>
              <p:nvPr/>
            </p:nvGrpSpPr>
            <p:grpSpPr>
              <a:xfrm>
                <a:off x="1705800" y="452264"/>
                <a:ext cx="5732400" cy="4147136"/>
                <a:chOff x="628875" y="452264"/>
                <a:chExt cx="5732400" cy="4147136"/>
              </a:xfrm>
            </p:grpSpPr>
            <p:sp>
              <p:nvSpPr>
                <p:cNvPr id="15" name="Google Shape;1814;p34"/>
                <p:cNvSpPr/>
                <p:nvPr/>
              </p:nvSpPr>
              <p:spPr>
                <a:xfrm>
                  <a:off x="692753" y="617500"/>
                  <a:ext cx="5598900" cy="3981900"/>
                </a:xfrm>
                <a:prstGeom prst="roundRect">
                  <a:avLst>
                    <a:gd name="adj" fmla="val 5289"/>
                  </a:avLst>
                </a:prstGeom>
                <a:solidFill>
                  <a:srgbClr val="4472C4">
                    <a:lumMod val="50000"/>
                  </a:srgbClr>
                </a:solidFill>
                <a:ln w="12700">
                  <a:solidFill>
                    <a:sysClr val="windowText" lastClr="000000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defTabSz="121917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16" name="Google Shape;1815;p34"/>
                <p:cNvSpPr/>
                <p:nvPr/>
              </p:nvSpPr>
              <p:spPr>
                <a:xfrm>
                  <a:off x="628875" y="527550"/>
                  <a:ext cx="5732400" cy="433500"/>
                </a:xfrm>
                <a:prstGeom prst="roundRect">
                  <a:avLst>
                    <a:gd name="adj" fmla="val 13206"/>
                  </a:avLst>
                </a:prstGeom>
                <a:solidFill>
                  <a:srgbClr val="FFC000">
                    <a:lumMod val="60000"/>
                    <a:lumOff val="40000"/>
                  </a:srgb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defTabSz="121917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grpSp>
              <p:nvGrpSpPr>
                <p:cNvPr id="17" name="Google Shape;1816;p34"/>
                <p:cNvGrpSpPr/>
                <p:nvPr/>
              </p:nvGrpSpPr>
              <p:grpSpPr>
                <a:xfrm>
                  <a:off x="816950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54" name="Google Shape;1817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5" name="Google Shape;1818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472C4">
                      <a:lumMod val="50000"/>
                    </a:srgb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8" name="Google Shape;1819;p34"/>
                <p:cNvGrpSpPr/>
                <p:nvPr/>
              </p:nvGrpSpPr>
              <p:grpSpPr>
                <a:xfrm>
                  <a:off x="1244763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52" name="Google Shape;1820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3" name="Google Shape;1821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472C4">
                      <a:lumMod val="50000"/>
                    </a:srgb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9" name="Google Shape;1822;p34"/>
                <p:cNvGrpSpPr/>
                <p:nvPr/>
              </p:nvGrpSpPr>
              <p:grpSpPr>
                <a:xfrm>
                  <a:off x="1672575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50" name="Google Shape;1823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1" name="Google Shape;1824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472C4">
                      <a:lumMod val="50000"/>
                    </a:srgb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0" name="Google Shape;1825;p34"/>
                <p:cNvGrpSpPr/>
                <p:nvPr/>
              </p:nvGrpSpPr>
              <p:grpSpPr>
                <a:xfrm>
                  <a:off x="2100388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48" name="Google Shape;1826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9" name="Google Shape;1827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472C4">
                      <a:lumMod val="50000"/>
                    </a:srgb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1" name="Google Shape;1828;p34"/>
                <p:cNvGrpSpPr/>
                <p:nvPr/>
              </p:nvGrpSpPr>
              <p:grpSpPr>
                <a:xfrm>
                  <a:off x="2528200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46" name="Google Shape;1829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7" name="Google Shape;1830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472C4">
                      <a:lumMod val="50000"/>
                    </a:srgb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2" name="Google Shape;1831;p34"/>
                <p:cNvGrpSpPr/>
                <p:nvPr/>
              </p:nvGrpSpPr>
              <p:grpSpPr>
                <a:xfrm>
                  <a:off x="2956013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44" name="Google Shape;1832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5" name="Google Shape;1833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472C4">
                      <a:lumMod val="50000"/>
                    </a:srgb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3" name="Google Shape;1834;p34"/>
                <p:cNvGrpSpPr/>
                <p:nvPr/>
              </p:nvGrpSpPr>
              <p:grpSpPr>
                <a:xfrm>
                  <a:off x="3383825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42" name="Google Shape;1835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3" name="Google Shape;1836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472C4">
                      <a:lumMod val="50000"/>
                    </a:srgb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4" name="Google Shape;1837;p34"/>
                <p:cNvGrpSpPr/>
                <p:nvPr/>
              </p:nvGrpSpPr>
              <p:grpSpPr>
                <a:xfrm>
                  <a:off x="3811638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40" name="Google Shape;1838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1" name="Google Shape;1839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472C4">
                      <a:lumMod val="50000"/>
                    </a:srgb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5" name="Google Shape;1840;p34"/>
                <p:cNvGrpSpPr/>
                <p:nvPr/>
              </p:nvGrpSpPr>
              <p:grpSpPr>
                <a:xfrm>
                  <a:off x="4239450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38" name="Google Shape;1841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9" name="Google Shape;1842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472C4">
                      <a:lumMod val="50000"/>
                    </a:srgb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6" name="Google Shape;1843;p34"/>
                <p:cNvGrpSpPr/>
                <p:nvPr/>
              </p:nvGrpSpPr>
              <p:grpSpPr>
                <a:xfrm>
                  <a:off x="4667263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36" name="Google Shape;1844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7" name="Google Shape;1845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472C4">
                      <a:lumMod val="50000"/>
                    </a:srgb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7" name="Google Shape;1846;p34"/>
                <p:cNvGrpSpPr/>
                <p:nvPr/>
              </p:nvGrpSpPr>
              <p:grpSpPr>
                <a:xfrm>
                  <a:off x="5095075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34" name="Google Shape;1847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5" name="Google Shape;1848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472C4">
                      <a:lumMod val="50000"/>
                    </a:srgb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8" name="Google Shape;1849;p34"/>
                <p:cNvGrpSpPr/>
                <p:nvPr/>
              </p:nvGrpSpPr>
              <p:grpSpPr>
                <a:xfrm>
                  <a:off x="5522888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32" name="Google Shape;1850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3" name="Google Shape;1851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472C4">
                      <a:lumMod val="50000"/>
                    </a:srgb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9" name="Google Shape;1852;p34"/>
                <p:cNvGrpSpPr/>
                <p:nvPr/>
              </p:nvGrpSpPr>
              <p:grpSpPr>
                <a:xfrm>
                  <a:off x="5950700" y="452264"/>
                  <a:ext cx="196200" cy="375250"/>
                  <a:chOff x="816950" y="467150"/>
                  <a:chExt cx="196200" cy="375250"/>
                </a:xfrm>
              </p:grpSpPr>
              <p:sp>
                <p:nvSpPr>
                  <p:cNvPr id="30" name="Google Shape;1853;p34"/>
                  <p:cNvSpPr/>
                  <p:nvPr/>
                </p:nvSpPr>
                <p:spPr>
                  <a:xfrm>
                    <a:off x="816950" y="646200"/>
                    <a:ext cx="196200" cy="196200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1" name="Google Shape;1854;p34"/>
                  <p:cNvSpPr/>
                  <p:nvPr/>
                </p:nvSpPr>
                <p:spPr>
                  <a:xfrm>
                    <a:off x="871100" y="467150"/>
                    <a:ext cx="87900" cy="3108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472C4">
                      <a:lumMod val="50000"/>
                    </a:srgbClr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pPr marL="0" marR="0" lvl="0" indent="0" defTabSz="121917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Tx/>
                      <a:buNone/>
                      <a:tabLst/>
                      <a:defRPr/>
                    </a:pPr>
                    <a:endParaRPr kumimoji="0" sz="1867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Cambria" panose="02040503050406030204" pitchFamily="18" charset="0"/>
                      <a:cs typeface="Arial"/>
                      <a:sym typeface="Arial"/>
                    </a:endParaRPr>
                  </a:p>
                </p:txBody>
              </p:sp>
            </p:grpSp>
          </p:grpSp>
        </p:grp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5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159769" y="608057"/>
            <a:ext cx="42839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Mendeklarasikan</a:t>
            </a:r>
            <a:r>
              <a:rPr kumimoji="0" lang="en-US" sz="2400" b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400" b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kumimoji="0" lang="en-US" sz="2400" b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400" b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Memanggil</a:t>
            </a:r>
            <a:r>
              <a:rPr kumimoji="0" lang="en-US" sz="2400" b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400" b="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Method Non-static</a:t>
            </a:r>
            <a:endParaRPr kumimoji="0" lang="en-US" sz="2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444952" y="2944983"/>
            <a:ext cx="537685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Pada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kasus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sebelumnya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setiap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didefinisikanmenggunakan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keyword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static dapat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dieksekusi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hanya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memanggil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nama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nya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saja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Sementara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pada </a:t>
            </a:r>
            <a:r>
              <a:rPr lang="en-US" sz="2000" i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non static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tanpa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keyword </a:t>
            </a:r>
            <a:r>
              <a:rPr lang="en-US" sz="2000" i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static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),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ketika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memanggilnya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diperlukan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instansiasi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objek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class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tempat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program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berada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5658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85812" y="344034"/>
            <a:ext cx="102051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 menggunakan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 static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 non-static.</a:t>
            </a:r>
          </a:p>
        </p:txBody>
      </p:sp>
      <p:sp>
        <p:nvSpPr>
          <p:cNvPr id="6" name="Rectangle 5"/>
          <p:cNvSpPr/>
          <p:nvPr/>
        </p:nvSpPr>
        <p:spPr>
          <a:xfrm>
            <a:off x="3040381" y="892583"/>
            <a:ext cx="6096000" cy="5416868"/>
          </a:xfrm>
          <a:prstGeom prst="rect">
            <a:avLst/>
          </a:prstGeom>
          <a:ln w="19050">
            <a:solidFill>
              <a:srgbClr val="C5E0B4"/>
            </a:solidFill>
          </a:ln>
        </p:spPr>
        <p:txBody>
          <a:bodyPr>
            <a:spAutoFit/>
          </a:bodyPr>
          <a:lstStyle/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sz="1400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public</a:t>
            </a: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sz="1400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class</a:t>
            </a: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sz="1400" dirty="0">
                <a:solidFill>
                  <a:srgbClr val="0000FF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BelajarMethod</a:t>
            </a: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sz="14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sz="1400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public</a:t>
            </a: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sz="1400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static</a:t>
            </a: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sz="1400" dirty="0">
                <a:solidFill>
                  <a:srgbClr val="B0004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void</a:t>
            </a: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sz="1400" dirty="0">
                <a:solidFill>
                  <a:srgbClr val="0000FF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main</a:t>
            </a:r>
            <a:r>
              <a:rPr lang="id-ID" sz="14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String</a:t>
            </a:r>
            <a:r>
              <a:rPr lang="id-ID" sz="14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[]</a:t>
            </a: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args</a:t>
            </a:r>
            <a:r>
              <a:rPr lang="id-ID" sz="14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sz="14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String kalimat</a:t>
            </a:r>
            <a:r>
              <a:rPr lang="id-ID" sz="14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,</a:t>
            </a: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ekstra</a:t>
            </a:r>
            <a:r>
              <a:rPr lang="id-ID" sz="14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kalimat </a:t>
            </a:r>
            <a:r>
              <a:rPr lang="id-ID" sz="14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=</a:t>
            </a: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sz="1400" dirty="0">
                <a:solidFill>
                  <a:srgbClr val="BA212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"Anak SMK Bisa Pemrograman Java"</a:t>
            </a:r>
            <a:r>
              <a:rPr lang="id-ID" sz="14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ekstra </a:t>
            </a:r>
            <a:r>
              <a:rPr lang="id-ID" sz="14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=</a:t>
            </a: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sz="1400" dirty="0">
                <a:solidFill>
                  <a:srgbClr val="BA2121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"Bersama Erlangga"</a:t>
            </a:r>
            <a:r>
              <a:rPr lang="id-ID" sz="14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 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</a:t>
            </a:r>
            <a:r>
              <a:rPr lang="id-ID" sz="1400" i="1" dirty="0">
                <a:solidFill>
                  <a:srgbClr val="40808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// panggil static method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sayHello</a:t>
            </a:r>
            <a:r>
              <a:rPr lang="id-ID" sz="14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kalimat</a:t>
            </a:r>
            <a:r>
              <a:rPr lang="id-ID" sz="14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 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</a:t>
            </a:r>
            <a:r>
              <a:rPr lang="id-ID" sz="1400" i="1" dirty="0">
                <a:solidFill>
                  <a:srgbClr val="40808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// panggil non static method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BelajarMethod baru </a:t>
            </a:r>
            <a:r>
              <a:rPr lang="id-ID" sz="14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=</a:t>
            </a: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sz="1400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new</a:t>
            </a: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BelajarMethod</a:t>
            </a:r>
            <a:r>
              <a:rPr lang="id-ID" sz="14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();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baru</a:t>
            </a:r>
            <a:r>
              <a:rPr lang="id-ID" sz="14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sz="1400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belajar</a:t>
            </a:r>
            <a:r>
              <a:rPr lang="id-ID" sz="14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ekstra</a:t>
            </a:r>
            <a:r>
              <a:rPr lang="id-ID" sz="14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sz="14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 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sz="1400" i="1" dirty="0">
                <a:solidFill>
                  <a:srgbClr val="40808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// deklarasi fungsi static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sz="1400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public</a:t>
            </a: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sz="1400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static</a:t>
            </a: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sz="1400" dirty="0">
                <a:solidFill>
                  <a:srgbClr val="B0004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void</a:t>
            </a: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sz="1400" dirty="0">
                <a:solidFill>
                  <a:srgbClr val="0000FF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sayHello</a:t>
            </a:r>
            <a:r>
              <a:rPr lang="id-ID" sz="14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String x</a:t>
            </a:r>
            <a:r>
              <a:rPr lang="id-ID" sz="14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sz="14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System</a:t>
            </a:r>
            <a:r>
              <a:rPr lang="id-ID" sz="14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sz="1400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out</a:t>
            </a:r>
            <a:r>
              <a:rPr lang="id-ID" sz="14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sz="1400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println</a:t>
            </a:r>
            <a:r>
              <a:rPr lang="id-ID" sz="14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x</a:t>
            </a:r>
            <a:r>
              <a:rPr lang="id-ID" sz="14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sz="14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 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sz="1400" i="1" dirty="0">
                <a:solidFill>
                  <a:srgbClr val="40808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// deklarasi fungsi non static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sz="1400" dirty="0">
                <a:solidFill>
                  <a:srgbClr val="008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public</a:t>
            </a: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sz="1400" dirty="0">
                <a:solidFill>
                  <a:srgbClr val="B0004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void</a:t>
            </a: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sz="1400" dirty="0">
                <a:solidFill>
                  <a:srgbClr val="0000FF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belajar</a:t>
            </a:r>
            <a:r>
              <a:rPr lang="id-ID" sz="14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String x</a:t>
            </a:r>
            <a:r>
              <a:rPr lang="id-ID" sz="14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id-ID" sz="14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System</a:t>
            </a:r>
            <a:r>
              <a:rPr lang="id-ID" sz="14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sz="1400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out</a:t>
            </a:r>
            <a:r>
              <a:rPr lang="id-ID" sz="14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id-ID" sz="1400" dirty="0">
                <a:solidFill>
                  <a:srgbClr val="7D9029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println</a:t>
            </a:r>
            <a:r>
              <a:rPr lang="id-ID" sz="14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x</a:t>
            </a:r>
            <a:r>
              <a:rPr lang="id-ID" sz="14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id-ID" sz="1400" dirty="0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id-ID" sz="14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id-ID" sz="1400" dirty="0">
                <a:solidFill>
                  <a:srgbClr val="666666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513883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412776"/>
            <a:ext cx="12192000" cy="5070479"/>
          </a:xfrm>
          <a:prstGeom prst="rect">
            <a:avLst/>
          </a:prstGeom>
          <a:pattFill prst="diagBrick">
            <a:fgClr>
              <a:srgbClr val="E7AFAF"/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469524" y="0"/>
            <a:ext cx="9162980" cy="5967167"/>
          </a:xfrm>
          <a:prstGeom prst="roundRect">
            <a:avLst>
              <a:gd name="adj" fmla="val 6855"/>
            </a:avLst>
          </a:prstGeom>
          <a:solidFill>
            <a:srgbClr val="8064A2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302491" y="-243408"/>
            <a:ext cx="9513440" cy="6460526"/>
          </a:xfrm>
          <a:prstGeom prst="roundRect">
            <a:avLst>
              <a:gd name="adj" fmla="val 9699"/>
            </a:avLst>
          </a:prstGeom>
          <a:noFill/>
          <a:ln w="38100" cap="flat" cmpd="sng" algn="ctr">
            <a:solidFill>
              <a:srgbClr val="8064A2">
                <a:lumMod val="60000"/>
                <a:lumOff val="40000"/>
              </a:srgbClr>
            </a:solidFill>
            <a:prstDash val="sysDot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762234" y="381058"/>
            <a:ext cx="8577559" cy="147732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Pada program tersebut,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terdapat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dua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pertama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sayHello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()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bertipe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static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method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kedua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belajar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()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bertipe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non-static.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memanggil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 static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sayHello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()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hanya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perlu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menuliskan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method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beserta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parameter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ditampungnya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Sementara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memanggil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 non-static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belajar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().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Buat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objeknya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perintah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berikut.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675911" y="2101795"/>
            <a:ext cx="8840178" cy="395926"/>
          </a:xfrm>
          <a:prstGeom prst="rect">
            <a:avLst/>
          </a:prstGeom>
          <a:ln w="19050">
            <a:solidFill>
              <a:srgbClr val="C5E0B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BelajarMethod</a:t>
            </a:r>
            <a:r>
              <a:rPr lang="en-US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</a:t>
            </a:r>
            <a:r>
              <a:rPr lang="en-US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baru</a:t>
            </a:r>
            <a:r>
              <a:rPr lang="en-US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= new </a:t>
            </a:r>
            <a:r>
              <a:rPr lang="en-US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BelajarMethod</a:t>
            </a:r>
            <a:r>
              <a:rPr lang="en-US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();</a:t>
            </a:r>
          </a:p>
        </p:txBody>
      </p:sp>
      <p:sp>
        <p:nvSpPr>
          <p:cNvPr id="3" name="Rectangle 2"/>
          <p:cNvSpPr/>
          <p:nvPr/>
        </p:nvSpPr>
        <p:spPr>
          <a:xfrm>
            <a:off x="1675911" y="2705438"/>
            <a:ext cx="88401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Selanjutnya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panggil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belajar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()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perintah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berikut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675911" y="3243246"/>
            <a:ext cx="8840178" cy="395926"/>
          </a:xfrm>
          <a:prstGeom prst="rect">
            <a:avLst/>
          </a:prstGeom>
          <a:ln w="19050">
            <a:solidFill>
              <a:srgbClr val="C5E0B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Baru.belajar</a:t>
            </a:r>
            <a:r>
              <a:rPr lang="en-US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(</a:t>
            </a:r>
            <a:r>
              <a:rPr lang="en-US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ekstra</a:t>
            </a:r>
            <a:r>
              <a:rPr lang="en-US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);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675911" y="3882581"/>
            <a:ext cx="88401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Program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mengeksekusi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perintah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terdapat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di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sayHello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()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belajar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().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Hasil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kompilasi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 tersebut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berikut.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675911" y="4802770"/>
            <a:ext cx="8840178" cy="636495"/>
          </a:xfrm>
          <a:prstGeom prst="rect">
            <a:avLst/>
          </a:prstGeom>
          <a:ln w="19050">
            <a:solidFill>
              <a:srgbClr val="C5E0B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Anak</a:t>
            </a:r>
            <a:r>
              <a:rPr lang="en-US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SMK </a:t>
            </a:r>
            <a:r>
              <a:rPr lang="en-US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Bisa</a:t>
            </a:r>
            <a:r>
              <a:rPr lang="en-US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</a:t>
            </a:r>
            <a:r>
              <a:rPr lang="en-US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Pemrograman</a:t>
            </a:r>
            <a:r>
              <a:rPr lang="en-US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Java</a:t>
            </a:r>
          </a:p>
          <a:p>
            <a:r>
              <a:rPr lang="en-US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Bersama</a:t>
            </a:r>
            <a:r>
              <a:rPr lang="en-US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</a:t>
            </a:r>
            <a:r>
              <a:rPr lang="en-US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Erlangga</a:t>
            </a:r>
            <a:endParaRPr lang="en-US" spc="300" dirty="0">
              <a:latin typeface="Courier New" panose="02070309020205020404" pitchFamily="49" charset="0"/>
              <a:ea typeface="Cambria" panose="02040503050406030204" pitchFamily="18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660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1469526" y="2249284"/>
            <a:ext cx="9097920" cy="1464231"/>
          </a:xfrm>
          <a:prstGeom prst="roundRect">
            <a:avLst/>
          </a:prstGeom>
          <a:solidFill>
            <a:srgbClr val="FBE5D6"/>
          </a:solidFill>
        </p:spPr>
        <p:txBody>
          <a:bodyPr wrap="square">
            <a:spAutoFit/>
          </a:bodyPr>
          <a:lstStyle/>
          <a:p>
            <a:pPr algn="just"/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Overload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metode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dilakukan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agar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sebuah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class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dapat memiliki lebih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satu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nama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yang sama,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tetapi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memiliki parameter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tipe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data yang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berbeda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Penjelasan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mengenai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overload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method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dapat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dilihat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memindai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QR code.</a:t>
            </a:r>
          </a:p>
        </p:txBody>
      </p:sp>
      <p:grpSp>
        <p:nvGrpSpPr>
          <p:cNvPr id="5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6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6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8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263885" y="686694"/>
            <a:ext cx="42839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Overload Method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210816" y="2005724"/>
            <a:ext cx="9615340" cy="1951349"/>
          </a:xfrm>
          <a:prstGeom prst="roundRect">
            <a:avLst/>
          </a:prstGeom>
          <a:noFill/>
          <a:ln w="76200">
            <a:solidFill>
              <a:srgbClr val="EFCACA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115278" y="4351959"/>
            <a:ext cx="1806416" cy="172995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QR Code Overload Method</a:t>
            </a:r>
          </a:p>
        </p:txBody>
      </p:sp>
      <p:pic>
        <p:nvPicPr>
          <p:cNvPr id="12" name="Picture 11" descr="Qr code&#10;&#10;Description automatically generated">
            <a:extLst>
              <a:ext uri="{FF2B5EF4-FFF2-40B4-BE49-F238E27FC236}">
                <a16:creationId xmlns="" xmlns:a16="http://schemas.microsoft.com/office/drawing/2014/main" id="{B2F98F87-D8EB-C904-FD70-23D4F659DE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278" y="4293122"/>
            <a:ext cx="1878184" cy="1878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39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="" xmlns:a16="http://schemas.microsoft.com/office/drawing/2014/main" id="{C09D5FEE-3665-1A4B-558E-33647746C0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60" b="5740"/>
          <a:stretch/>
        </p:blipFill>
        <p:spPr bwMode="auto">
          <a:xfrm flipH="1">
            <a:off x="-1" y="0"/>
            <a:ext cx="12191998" cy="66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1" name="Pentagon 10"/>
          <p:cNvSpPr/>
          <p:nvPr/>
        </p:nvSpPr>
        <p:spPr>
          <a:xfrm rot="5400000">
            <a:off x="505374" y="546873"/>
            <a:ext cx="4670066" cy="3576320"/>
          </a:xfrm>
          <a:prstGeom prst="homePlate">
            <a:avLst/>
          </a:prstGeom>
          <a:solidFill>
            <a:srgbClr val="BDD7E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/>
          <p:cNvSpPr/>
          <p:nvPr/>
        </p:nvSpPr>
        <p:spPr>
          <a:xfrm>
            <a:off x="2458621" y="518475"/>
            <a:ext cx="763572" cy="7635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2248" y="1979789"/>
            <a:ext cx="357632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Array</a:t>
            </a:r>
          </a:p>
        </p:txBody>
      </p:sp>
    </p:spTree>
    <p:extLst>
      <p:ext uri="{BB962C8B-B14F-4D97-AF65-F5344CB8AC3E}">
        <p14:creationId xmlns:p14="http://schemas.microsoft.com/office/powerpoint/2010/main" val="31982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1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131488" y="686694"/>
            <a:ext cx="42839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Array </a:t>
            </a:r>
            <a:r>
              <a:rPr kumimoji="0" lang="en-US" sz="2800" b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Satu</a:t>
            </a:r>
            <a:r>
              <a:rPr kumimoji="0" lang="en-US" sz="2800" b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800" b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Dimensi</a:t>
            </a:r>
            <a:endParaRPr kumimoji="0" lang="en-US" sz="28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11142" y="1959190"/>
            <a:ext cx="9154482" cy="175432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anchor="ctr">
            <a:spAutoFit/>
          </a:bodyPr>
          <a:lstStyle/>
          <a:p>
            <a:pPr algn="ctr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biasanya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hanya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menampung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sebuah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demikian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ketika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mengoperasikan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data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jumlah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banyak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pasti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membutuhkan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banyak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juga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mengatasi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hal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tersebut,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disediakan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fungsi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larik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mampu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menyimpan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data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urutan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indeks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Penyimpanan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pengaksesan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elemen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dilakukan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merujuk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pada nomor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indeks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Perhatikan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ilustrasi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berikut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disimulasikan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bentuk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deretan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kotak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disusun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berjajar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11141" y="4194928"/>
            <a:ext cx="2071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DERET BILANGAN 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9970307"/>
              </p:ext>
            </p:extLst>
          </p:nvPr>
        </p:nvGraphicFramePr>
        <p:xfrm>
          <a:off x="3942605" y="4082743"/>
          <a:ext cx="5712645" cy="58686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142529">
                  <a:extLst>
                    <a:ext uri="{9D8B030D-6E8A-4147-A177-3AD203B41FA5}">
                      <a16:colId xmlns="" xmlns:a16="http://schemas.microsoft.com/office/drawing/2014/main" val="3872843565"/>
                    </a:ext>
                  </a:extLst>
                </a:gridCol>
                <a:gridCol w="1142529">
                  <a:extLst>
                    <a:ext uri="{9D8B030D-6E8A-4147-A177-3AD203B41FA5}">
                      <a16:colId xmlns="" xmlns:a16="http://schemas.microsoft.com/office/drawing/2014/main" val="1715057647"/>
                    </a:ext>
                  </a:extLst>
                </a:gridCol>
                <a:gridCol w="1142529">
                  <a:extLst>
                    <a:ext uri="{9D8B030D-6E8A-4147-A177-3AD203B41FA5}">
                      <a16:colId xmlns="" xmlns:a16="http://schemas.microsoft.com/office/drawing/2014/main" val="2380990421"/>
                    </a:ext>
                  </a:extLst>
                </a:gridCol>
                <a:gridCol w="1142529">
                  <a:extLst>
                    <a:ext uri="{9D8B030D-6E8A-4147-A177-3AD203B41FA5}">
                      <a16:colId xmlns="" xmlns:a16="http://schemas.microsoft.com/office/drawing/2014/main" val="249088011"/>
                    </a:ext>
                  </a:extLst>
                </a:gridCol>
                <a:gridCol w="1142529">
                  <a:extLst>
                    <a:ext uri="{9D8B030D-6E8A-4147-A177-3AD203B41FA5}">
                      <a16:colId xmlns="" xmlns:a16="http://schemas.microsoft.com/office/drawing/2014/main" val="1907125299"/>
                    </a:ext>
                  </a:extLst>
                </a:gridCol>
              </a:tblGrid>
              <a:tr h="58686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308368727"/>
                  </a:ext>
                </a:extLst>
              </a:tr>
            </a:tbl>
          </a:graphicData>
        </a:graphic>
      </p:graphicFrame>
      <p:sp>
        <p:nvSpPr>
          <p:cNvPr id="12" name="Up Arrow 11"/>
          <p:cNvSpPr/>
          <p:nvPr/>
        </p:nvSpPr>
        <p:spPr>
          <a:xfrm>
            <a:off x="4327079" y="4679763"/>
            <a:ext cx="345683" cy="527901"/>
          </a:xfrm>
          <a:prstGeom prst="up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Up Arrow 12"/>
          <p:cNvSpPr/>
          <p:nvPr/>
        </p:nvSpPr>
        <p:spPr>
          <a:xfrm>
            <a:off x="5503940" y="4679762"/>
            <a:ext cx="345683" cy="527901"/>
          </a:xfrm>
          <a:prstGeom prst="up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Up Arrow 13"/>
          <p:cNvSpPr/>
          <p:nvPr/>
        </p:nvSpPr>
        <p:spPr>
          <a:xfrm>
            <a:off x="6626085" y="4669603"/>
            <a:ext cx="345683" cy="527901"/>
          </a:xfrm>
          <a:prstGeom prst="up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Up Arrow 14"/>
          <p:cNvSpPr/>
          <p:nvPr/>
        </p:nvSpPr>
        <p:spPr>
          <a:xfrm>
            <a:off x="7794984" y="4679761"/>
            <a:ext cx="345683" cy="527901"/>
          </a:xfrm>
          <a:prstGeom prst="up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Up Arrow 15"/>
          <p:cNvSpPr/>
          <p:nvPr/>
        </p:nvSpPr>
        <p:spPr>
          <a:xfrm>
            <a:off x="8919051" y="4679761"/>
            <a:ext cx="345683" cy="527901"/>
          </a:xfrm>
          <a:prstGeom prst="up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4240299" y="5181708"/>
            <a:ext cx="519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832271" y="5181708"/>
            <a:ext cx="519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704549" y="5181708"/>
            <a:ext cx="519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539305" y="5181708"/>
            <a:ext cx="519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17160" y="5181708"/>
            <a:ext cx="519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511142" y="5181708"/>
            <a:ext cx="1816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INDEKS KE: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008628" y="5784364"/>
            <a:ext cx="4159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latin typeface="Cambria" panose="02040503050406030204" pitchFamily="18" charset="0"/>
              </a:rPr>
              <a:t>Struktur</a:t>
            </a:r>
            <a:r>
              <a:rPr lang="en-US" dirty="0">
                <a:latin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</a:rPr>
              <a:t> 1 </a:t>
            </a:r>
            <a:r>
              <a:rPr lang="en-US" dirty="0" err="1">
                <a:latin typeface="Cambria" panose="02040503050406030204" pitchFamily="18" charset="0"/>
              </a:rPr>
              <a:t>dimensi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4642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4417996"/>
            <a:ext cx="12192000" cy="2065259"/>
          </a:xfrm>
          <a:prstGeom prst="rect">
            <a:avLst/>
          </a:prstGeom>
          <a:pattFill prst="diagBrick">
            <a:fgClr>
              <a:srgbClr val="E7AFAF"/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059183" y="963663"/>
            <a:ext cx="10058399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menggunakan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indeks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menentukan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urutan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elemen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elemennya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Elemen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pertama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pada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dimulai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pada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indeks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O.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Pada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gambar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sebelumnya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ditampilkan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struktur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sebuah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data pada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indeks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ke-0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36,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indeks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ke-1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10,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indeks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ke-2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6,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indeks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ke-3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1,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indeks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ke-4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7.</a:t>
            </a:r>
          </a:p>
        </p:txBody>
      </p:sp>
      <p:sp>
        <p:nvSpPr>
          <p:cNvPr id="3" name="Rectangle 2"/>
          <p:cNvSpPr/>
          <p:nvPr/>
        </p:nvSpPr>
        <p:spPr>
          <a:xfrm>
            <a:off x="1641510" y="2470568"/>
            <a:ext cx="88937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Jika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elemen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X,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setiap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elemen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ditulis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notasi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berikut</a:t>
            </a:r>
          </a:p>
        </p:txBody>
      </p:sp>
      <p:sp>
        <p:nvSpPr>
          <p:cNvPr id="5" name="Rectangle 4"/>
          <p:cNvSpPr/>
          <p:nvPr/>
        </p:nvSpPr>
        <p:spPr>
          <a:xfrm>
            <a:off x="4387434" y="3115699"/>
            <a:ext cx="3401893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2400" b="1" dirty="0">
                <a:ea typeface="Cambria" panose="02040503050406030204" pitchFamily="18" charset="0"/>
              </a:rPr>
              <a:t>X[0], X[1], X[2], X[3], X[4]</a:t>
            </a:r>
          </a:p>
        </p:txBody>
      </p:sp>
    </p:spTree>
    <p:extLst>
      <p:ext uri="{BB962C8B-B14F-4D97-AF65-F5344CB8AC3E}">
        <p14:creationId xmlns:p14="http://schemas.microsoft.com/office/powerpoint/2010/main" val="3289367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829142" y="758711"/>
            <a:ext cx="2705575" cy="1002773"/>
            <a:chOff x="829142" y="758711"/>
            <a:chExt cx="2705575" cy="1002773"/>
          </a:xfrm>
        </p:grpSpPr>
        <p:sp>
          <p:nvSpPr>
            <p:cNvPr id="3" name="Google Shape;5478;p45">
              <a:extLst>
                <a:ext uri="{FF2B5EF4-FFF2-40B4-BE49-F238E27FC236}">
                  <a16:creationId xmlns="" xmlns:a16="http://schemas.microsoft.com/office/drawing/2014/main" id="{9F227F76-3F95-B831-2A5A-72030BB4DA6E}"/>
                </a:ext>
              </a:extLst>
            </p:cNvPr>
            <p:cNvSpPr/>
            <p:nvPr/>
          </p:nvSpPr>
          <p:spPr>
            <a:xfrm>
              <a:off x="932996" y="809170"/>
              <a:ext cx="2570392" cy="952314"/>
            </a:xfrm>
            <a:custGeom>
              <a:avLst/>
              <a:gdLst/>
              <a:ahLst/>
              <a:cxnLst/>
              <a:rect l="l" t="t" r="r" b="b"/>
              <a:pathLst>
                <a:path w="224903" h="127680" extrusionOk="0">
                  <a:moveTo>
                    <a:pt x="205633" y="99999"/>
                  </a:moveTo>
                  <a:cubicBezTo>
                    <a:pt x="205632" y="100000"/>
                    <a:pt x="205631" y="100001"/>
                    <a:pt x="205630" y="100002"/>
                  </a:cubicBezTo>
                  <a:lnTo>
                    <a:pt x="205630" y="100002"/>
                  </a:lnTo>
                  <a:cubicBezTo>
                    <a:pt x="205631" y="100001"/>
                    <a:pt x="205632" y="100000"/>
                    <a:pt x="205633" y="99999"/>
                  </a:cubicBezTo>
                  <a:close/>
                  <a:moveTo>
                    <a:pt x="194445" y="109419"/>
                  </a:moveTo>
                  <a:cubicBezTo>
                    <a:pt x="194164" y="109848"/>
                    <a:pt x="193503" y="110278"/>
                    <a:pt x="192710" y="110691"/>
                  </a:cubicBezTo>
                  <a:cubicBezTo>
                    <a:pt x="193189" y="110262"/>
                    <a:pt x="193751" y="109832"/>
                    <a:pt x="194445" y="109419"/>
                  </a:cubicBezTo>
                  <a:close/>
                  <a:moveTo>
                    <a:pt x="192032" y="110113"/>
                  </a:moveTo>
                  <a:lnTo>
                    <a:pt x="192032" y="110113"/>
                  </a:lnTo>
                  <a:cubicBezTo>
                    <a:pt x="192148" y="110245"/>
                    <a:pt x="191900" y="110708"/>
                    <a:pt x="191570" y="111220"/>
                  </a:cubicBezTo>
                  <a:cubicBezTo>
                    <a:pt x="191140" y="111385"/>
                    <a:pt x="190710" y="111567"/>
                    <a:pt x="190297" y="111716"/>
                  </a:cubicBezTo>
                  <a:cubicBezTo>
                    <a:pt x="190396" y="111551"/>
                    <a:pt x="190495" y="111385"/>
                    <a:pt x="190578" y="111220"/>
                  </a:cubicBezTo>
                  <a:cubicBezTo>
                    <a:pt x="191074" y="110857"/>
                    <a:pt x="191553" y="110493"/>
                    <a:pt x="192032" y="110113"/>
                  </a:cubicBezTo>
                  <a:close/>
                  <a:moveTo>
                    <a:pt x="74235" y="113815"/>
                  </a:moveTo>
                  <a:lnTo>
                    <a:pt x="74235" y="113815"/>
                  </a:lnTo>
                  <a:cubicBezTo>
                    <a:pt x="74362" y="113826"/>
                    <a:pt x="74480" y="113830"/>
                    <a:pt x="74590" y="113831"/>
                  </a:cubicBezTo>
                  <a:lnTo>
                    <a:pt x="74590" y="113831"/>
                  </a:lnTo>
                  <a:lnTo>
                    <a:pt x="74235" y="113815"/>
                  </a:lnTo>
                  <a:close/>
                  <a:moveTo>
                    <a:pt x="143264" y="125449"/>
                  </a:moveTo>
                  <a:cubicBezTo>
                    <a:pt x="143760" y="125449"/>
                    <a:pt x="144272" y="125680"/>
                    <a:pt x="145049" y="125879"/>
                  </a:cubicBezTo>
                  <a:cubicBezTo>
                    <a:pt x="144768" y="125879"/>
                    <a:pt x="144405" y="125895"/>
                    <a:pt x="144025" y="125895"/>
                  </a:cubicBezTo>
                  <a:cubicBezTo>
                    <a:pt x="143413" y="125895"/>
                    <a:pt x="142769" y="125846"/>
                    <a:pt x="142488" y="125631"/>
                  </a:cubicBezTo>
                  <a:cubicBezTo>
                    <a:pt x="142769" y="125498"/>
                    <a:pt x="143016" y="125449"/>
                    <a:pt x="143264" y="125449"/>
                  </a:cubicBezTo>
                  <a:close/>
                  <a:moveTo>
                    <a:pt x="193801" y="1"/>
                  </a:moveTo>
                  <a:cubicBezTo>
                    <a:pt x="193751" y="100"/>
                    <a:pt x="193503" y="116"/>
                    <a:pt x="193140" y="166"/>
                  </a:cubicBezTo>
                  <a:cubicBezTo>
                    <a:pt x="192776" y="232"/>
                    <a:pt x="192280" y="282"/>
                    <a:pt x="191751" y="315"/>
                  </a:cubicBezTo>
                  <a:cubicBezTo>
                    <a:pt x="190694" y="447"/>
                    <a:pt x="189454" y="662"/>
                    <a:pt x="188578" y="943"/>
                  </a:cubicBezTo>
                  <a:cubicBezTo>
                    <a:pt x="188694" y="1042"/>
                    <a:pt x="188909" y="1075"/>
                    <a:pt x="189190" y="1075"/>
                  </a:cubicBezTo>
                  <a:cubicBezTo>
                    <a:pt x="189289" y="1075"/>
                    <a:pt x="189405" y="1075"/>
                    <a:pt x="189520" y="1058"/>
                  </a:cubicBezTo>
                  <a:cubicBezTo>
                    <a:pt x="189967" y="1025"/>
                    <a:pt x="190529" y="992"/>
                    <a:pt x="191123" y="910"/>
                  </a:cubicBezTo>
                  <a:cubicBezTo>
                    <a:pt x="191421" y="860"/>
                    <a:pt x="191735" y="844"/>
                    <a:pt x="192049" y="827"/>
                  </a:cubicBezTo>
                  <a:cubicBezTo>
                    <a:pt x="192363" y="794"/>
                    <a:pt x="192677" y="778"/>
                    <a:pt x="192991" y="761"/>
                  </a:cubicBezTo>
                  <a:cubicBezTo>
                    <a:pt x="193189" y="744"/>
                    <a:pt x="193387" y="744"/>
                    <a:pt x="193586" y="744"/>
                  </a:cubicBezTo>
                  <a:lnTo>
                    <a:pt x="194660" y="744"/>
                  </a:lnTo>
                  <a:cubicBezTo>
                    <a:pt x="194627" y="943"/>
                    <a:pt x="194396" y="1125"/>
                    <a:pt x="194015" y="1273"/>
                  </a:cubicBezTo>
                  <a:cubicBezTo>
                    <a:pt x="193883" y="1323"/>
                    <a:pt x="193718" y="1372"/>
                    <a:pt x="193536" y="1422"/>
                  </a:cubicBezTo>
                  <a:cubicBezTo>
                    <a:pt x="192991" y="1372"/>
                    <a:pt x="192462" y="1339"/>
                    <a:pt x="191917" y="1339"/>
                  </a:cubicBezTo>
                  <a:cubicBezTo>
                    <a:pt x="188264" y="1339"/>
                    <a:pt x="184678" y="2529"/>
                    <a:pt x="181142" y="4000"/>
                  </a:cubicBezTo>
                  <a:cubicBezTo>
                    <a:pt x="178448" y="4843"/>
                    <a:pt x="171805" y="8363"/>
                    <a:pt x="167508" y="9107"/>
                  </a:cubicBezTo>
                  <a:cubicBezTo>
                    <a:pt x="166963" y="9404"/>
                    <a:pt x="166120" y="9801"/>
                    <a:pt x="165938" y="9999"/>
                  </a:cubicBezTo>
                  <a:cubicBezTo>
                    <a:pt x="160699" y="11519"/>
                    <a:pt x="155295" y="12610"/>
                    <a:pt x="149825" y="13469"/>
                  </a:cubicBezTo>
                  <a:cubicBezTo>
                    <a:pt x="149875" y="13387"/>
                    <a:pt x="149858" y="13321"/>
                    <a:pt x="149776" y="13255"/>
                  </a:cubicBezTo>
                  <a:lnTo>
                    <a:pt x="147710" y="13800"/>
                  </a:lnTo>
                  <a:cubicBezTo>
                    <a:pt x="147627" y="13800"/>
                    <a:pt x="147545" y="13816"/>
                    <a:pt x="147462" y="13833"/>
                  </a:cubicBezTo>
                  <a:cubicBezTo>
                    <a:pt x="147528" y="13717"/>
                    <a:pt x="148173" y="13453"/>
                    <a:pt x="147578" y="13453"/>
                  </a:cubicBezTo>
                  <a:lnTo>
                    <a:pt x="147561" y="13453"/>
                  </a:lnTo>
                  <a:cubicBezTo>
                    <a:pt x="147528" y="13602"/>
                    <a:pt x="147231" y="13767"/>
                    <a:pt x="146768" y="13932"/>
                  </a:cubicBezTo>
                  <a:cubicBezTo>
                    <a:pt x="145611" y="14097"/>
                    <a:pt x="144454" y="14263"/>
                    <a:pt x="143297" y="14411"/>
                  </a:cubicBezTo>
                  <a:cubicBezTo>
                    <a:pt x="143248" y="14411"/>
                    <a:pt x="143182" y="14411"/>
                    <a:pt x="143116" y="14395"/>
                  </a:cubicBezTo>
                  <a:cubicBezTo>
                    <a:pt x="143066" y="14411"/>
                    <a:pt x="143016" y="14428"/>
                    <a:pt x="142967" y="14444"/>
                  </a:cubicBezTo>
                  <a:cubicBezTo>
                    <a:pt x="142025" y="14577"/>
                    <a:pt x="141083" y="14692"/>
                    <a:pt x="140141" y="14808"/>
                  </a:cubicBezTo>
                  <a:lnTo>
                    <a:pt x="140042" y="14808"/>
                  </a:lnTo>
                  <a:cubicBezTo>
                    <a:pt x="139959" y="14808"/>
                    <a:pt x="139843" y="14808"/>
                    <a:pt x="139711" y="14825"/>
                  </a:cubicBezTo>
                  <a:cubicBezTo>
                    <a:pt x="139496" y="14891"/>
                    <a:pt x="139232" y="14907"/>
                    <a:pt x="139001" y="14957"/>
                  </a:cubicBezTo>
                  <a:cubicBezTo>
                    <a:pt x="133349" y="15651"/>
                    <a:pt x="127713" y="16262"/>
                    <a:pt x="122210" y="17072"/>
                  </a:cubicBezTo>
                  <a:cubicBezTo>
                    <a:pt x="103817" y="19749"/>
                    <a:pt x="85407" y="22426"/>
                    <a:pt x="67014" y="25104"/>
                  </a:cubicBezTo>
                  <a:cubicBezTo>
                    <a:pt x="65328" y="25352"/>
                    <a:pt x="63659" y="25599"/>
                    <a:pt x="61973" y="25864"/>
                  </a:cubicBezTo>
                  <a:cubicBezTo>
                    <a:pt x="60998" y="25616"/>
                    <a:pt x="59957" y="25368"/>
                    <a:pt x="60040" y="24938"/>
                  </a:cubicBezTo>
                  <a:lnTo>
                    <a:pt x="60040" y="24938"/>
                  </a:lnTo>
                  <a:cubicBezTo>
                    <a:pt x="57776" y="26112"/>
                    <a:pt x="53429" y="24790"/>
                    <a:pt x="49711" y="26723"/>
                  </a:cubicBezTo>
                  <a:cubicBezTo>
                    <a:pt x="48802" y="26723"/>
                    <a:pt x="50389" y="26294"/>
                    <a:pt x="49876" y="26178"/>
                  </a:cubicBezTo>
                  <a:lnTo>
                    <a:pt x="49876" y="26178"/>
                  </a:lnTo>
                  <a:cubicBezTo>
                    <a:pt x="48967" y="26756"/>
                    <a:pt x="47777" y="27103"/>
                    <a:pt x="45497" y="27434"/>
                  </a:cubicBezTo>
                  <a:lnTo>
                    <a:pt x="45728" y="27269"/>
                  </a:lnTo>
                  <a:lnTo>
                    <a:pt x="45728" y="27269"/>
                  </a:lnTo>
                  <a:cubicBezTo>
                    <a:pt x="44175" y="27665"/>
                    <a:pt x="42836" y="27996"/>
                    <a:pt x="41597" y="28310"/>
                  </a:cubicBezTo>
                  <a:cubicBezTo>
                    <a:pt x="40969" y="28458"/>
                    <a:pt x="40374" y="28607"/>
                    <a:pt x="39779" y="28756"/>
                  </a:cubicBezTo>
                  <a:cubicBezTo>
                    <a:pt x="39200" y="28905"/>
                    <a:pt x="38622" y="29053"/>
                    <a:pt x="38027" y="29202"/>
                  </a:cubicBezTo>
                  <a:cubicBezTo>
                    <a:pt x="35697" y="29814"/>
                    <a:pt x="33251" y="30475"/>
                    <a:pt x="29814" y="31780"/>
                  </a:cubicBezTo>
                  <a:lnTo>
                    <a:pt x="30491" y="31978"/>
                  </a:lnTo>
                  <a:cubicBezTo>
                    <a:pt x="29037" y="32557"/>
                    <a:pt x="28673" y="32540"/>
                    <a:pt x="27946" y="32755"/>
                  </a:cubicBezTo>
                  <a:cubicBezTo>
                    <a:pt x="27715" y="33020"/>
                    <a:pt x="27682" y="33119"/>
                    <a:pt x="27814" y="33119"/>
                  </a:cubicBezTo>
                  <a:cubicBezTo>
                    <a:pt x="28012" y="33119"/>
                    <a:pt x="28657" y="32821"/>
                    <a:pt x="29318" y="32557"/>
                  </a:cubicBezTo>
                  <a:cubicBezTo>
                    <a:pt x="29962" y="32292"/>
                    <a:pt x="30624" y="32028"/>
                    <a:pt x="30871" y="32028"/>
                  </a:cubicBezTo>
                  <a:cubicBezTo>
                    <a:pt x="31020" y="32028"/>
                    <a:pt x="31037" y="32111"/>
                    <a:pt x="30805" y="32375"/>
                  </a:cubicBezTo>
                  <a:lnTo>
                    <a:pt x="30789" y="32375"/>
                  </a:lnTo>
                  <a:cubicBezTo>
                    <a:pt x="30227" y="32375"/>
                    <a:pt x="29318" y="32639"/>
                    <a:pt x="28244" y="33053"/>
                  </a:cubicBezTo>
                  <a:cubicBezTo>
                    <a:pt x="27715" y="33267"/>
                    <a:pt x="27137" y="33532"/>
                    <a:pt x="26542" y="33813"/>
                  </a:cubicBezTo>
                  <a:cubicBezTo>
                    <a:pt x="26244" y="33962"/>
                    <a:pt x="25947" y="34094"/>
                    <a:pt x="25649" y="34242"/>
                  </a:cubicBezTo>
                  <a:cubicBezTo>
                    <a:pt x="25352" y="34391"/>
                    <a:pt x="25054" y="34556"/>
                    <a:pt x="24757" y="34722"/>
                  </a:cubicBezTo>
                  <a:cubicBezTo>
                    <a:pt x="24162" y="35036"/>
                    <a:pt x="23567" y="35350"/>
                    <a:pt x="23022" y="35647"/>
                  </a:cubicBezTo>
                  <a:cubicBezTo>
                    <a:pt x="22460" y="35945"/>
                    <a:pt x="21947" y="36259"/>
                    <a:pt x="21468" y="36507"/>
                  </a:cubicBezTo>
                  <a:cubicBezTo>
                    <a:pt x="20989" y="36754"/>
                    <a:pt x="20543" y="36969"/>
                    <a:pt x="20179" y="37101"/>
                  </a:cubicBezTo>
                  <a:cubicBezTo>
                    <a:pt x="19816" y="37234"/>
                    <a:pt x="19535" y="37333"/>
                    <a:pt x="19303" y="37333"/>
                  </a:cubicBezTo>
                  <a:lnTo>
                    <a:pt x="19287" y="37333"/>
                  </a:lnTo>
                  <a:cubicBezTo>
                    <a:pt x="17254" y="38738"/>
                    <a:pt x="20146" y="37333"/>
                    <a:pt x="18163" y="38754"/>
                  </a:cubicBezTo>
                  <a:lnTo>
                    <a:pt x="17469" y="38919"/>
                  </a:lnTo>
                  <a:lnTo>
                    <a:pt x="17204" y="39580"/>
                  </a:lnTo>
                  <a:cubicBezTo>
                    <a:pt x="16560" y="40060"/>
                    <a:pt x="16031" y="40357"/>
                    <a:pt x="15634" y="40522"/>
                  </a:cubicBezTo>
                  <a:cubicBezTo>
                    <a:pt x="15370" y="40638"/>
                    <a:pt x="15155" y="40688"/>
                    <a:pt x="15023" y="40688"/>
                  </a:cubicBezTo>
                  <a:cubicBezTo>
                    <a:pt x="14957" y="40688"/>
                    <a:pt x="14907" y="40688"/>
                    <a:pt x="14874" y="40655"/>
                  </a:cubicBezTo>
                  <a:cubicBezTo>
                    <a:pt x="15188" y="40423"/>
                    <a:pt x="15684" y="39878"/>
                    <a:pt x="15998" y="39597"/>
                  </a:cubicBezTo>
                  <a:lnTo>
                    <a:pt x="15998" y="39597"/>
                  </a:lnTo>
                  <a:cubicBezTo>
                    <a:pt x="15073" y="40142"/>
                    <a:pt x="13949" y="41134"/>
                    <a:pt x="13056" y="42092"/>
                  </a:cubicBezTo>
                  <a:cubicBezTo>
                    <a:pt x="12594" y="42555"/>
                    <a:pt x="12197" y="43018"/>
                    <a:pt x="11867" y="43381"/>
                  </a:cubicBezTo>
                  <a:cubicBezTo>
                    <a:pt x="11586" y="43712"/>
                    <a:pt x="11354" y="43943"/>
                    <a:pt x="11206" y="44092"/>
                  </a:cubicBezTo>
                  <a:cubicBezTo>
                    <a:pt x="11767" y="43580"/>
                    <a:pt x="12329" y="43051"/>
                    <a:pt x="12924" y="42572"/>
                  </a:cubicBezTo>
                  <a:lnTo>
                    <a:pt x="12924" y="42572"/>
                  </a:lnTo>
                  <a:cubicBezTo>
                    <a:pt x="10611" y="45001"/>
                    <a:pt x="8181" y="47860"/>
                    <a:pt x="6198" y="51000"/>
                  </a:cubicBezTo>
                  <a:cubicBezTo>
                    <a:pt x="4199" y="54107"/>
                    <a:pt x="2662" y="57544"/>
                    <a:pt x="1934" y="60733"/>
                  </a:cubicBezTo>
                  <a:cubicBezTo>
                    <a:pt x="2050" y="60601"/>
                    <a:pt x="2166" y="60469"/>
                    <a:pt x="2298" y="60337"/>
                  </a:cubicBezTo>
                  <a:lnTo>
                    <a:pt x="2298" y="60337"/>
                  </a:lnTo>
                  <a:cubicBezTo>
                    <a:pt x="2001" y="61543"/>
                    <a:pt x="1786" y="62386"/>
                    <a:pt x="1620" y="63047"/>
                  </a:cubicBezTo>
                  <a:cubicBezTo>
                    <a:pt x="1439" y="63708"/>
                    <a:pt x="1323" y="64204"/>
                    <a:pt x="1158" y="64716"/>
                  </a:cubicBezTo>
                  <a:cubicBezTo>
                    <a:pt x="877" y="65724"/>
                    <a:pt x="513" y="66815"/>
                    <a:pt x="414" y="69575"/>
                  </a:cubicBezTo>
                  <a:lnTo>
                    <a:pt x="381" y="69377"/>
                  </a:lnTo>
                  <a:lnTo>
                    <a:pt x="381" y="69377"/>
                  </a:lnTo>
                  <a:cubicBezTo>
                    <a:pt x="447" y="69922"/>
                    <a:pt x="530" y="70566"/>
                    <a:pt x="563" y="71260"/>
                  </a:cubicBezTo>
                  <a:cubicBezTo>
                    <a:pt x="629" y="71955"/>
                    <a:pt x="645" y="72698"/>
                    <a:pt x="712" y="73442"/>
                  </a:cubicBezTo>
                  <a:cubicBezTo>
                    <a:pt x="645" y="73244"/>
                    <a:pt x="612" y="73161"/>
                    <a:pt x="563" y="73161"/>
                  </a:cubicBezTo>
                  <a:cubicBezTo>
                    <a:pt x="480" y="73161"/>
                    <a:pt x="431" y="73607"/>
                    <a:pt x="381" y="74037"/>
                  </a:cubicBezTo>
                  <a:cubicBezTo>
                    <a:pt x="331" y="74417"/>
                    <a:pt x="298" y="74781"/>
                    <a:pt x="216" y="74781"/>
                  </a:cubicBezTo>
                  <a:cubicBezTo>
                    <a:pt x="166" y="74781"/>
                    <a:pt x="100" y="74648"/>
                    <a:pt x="1" y="74301"/>
                  </a:cubicBezTo>
                  <a:lnTo>
                    <a:pt x="1" y="74301"/>
                  </a:lnTo>
                  <a:cubicBezTo>
                    <a:pt x="150" y="74979"/>
                    <a:pt x="249" y="75541"/>
                    <a:pt x="365" y="75987"/>
                  </a:cubicBezTo>
                  <a:cubicBezTo>
                    <a:pt x="480" y="76433"/>
                    <a:pt x="579" y="76780"/>
                    <a:pt x="662" y="77061"/>
                  </a:cubicBezTo>
                  <a:cubicBezTo>
                    <a:pt x="827" y="77606"/>
                    <a:pt x="959" y="77871"/>
                    <a:pt x="1075" y="78086"/>
                  </a:cubicBezTo>
                  <a:cubicBezTo>
                    <a:pt x="1307" y="78482"/>
                    <a:pt x="1505" y="78664"/>
                    <a:pt x="2397" y="80267"/>
                  </a:cubicBezTo>
                  <a:lnTo>
                    <a:pt x="2348" y="81143"/>
                  </a:lnTo>
                  <a:cubicBezTo>
                    <a:pt x="2711" y="81672"/>
                    <a:pt x="2926" y="81936"/>
                    <a:pt x="3207" y="82382"/>
                  </a:cubicBezTo>
                  <a:cubicBezTo>
                    <a:pt x="3356" y="82597"/>
                    <a:pt x="3521" y="82862"/>
                    <a:pt x="3719" y="83209"/>
                  </a:cubicBezTo>
                  <a:cubicBezTo>
                    <a:pt x="3802" y="83391"/>
                    <a:pt x="3918" y="83605"/>
                    <a:pt x="4050" y="83837"/>
                  </a:cubicBezTo>
                  <a:cubicBezTo>
                    <a:pt x="4165" y="84068"/>
                    <a:pt x="4298" y="84332"/>
                    <a:pt x="4479" y="84613"/>
                  </a:cubicBezTo>
                  <a:cubicBezTo>
                    <a:pt x="4182" y="84233"/>
                    <a:pt x="4050" y="84085"/>
                    <a:pt x="3984" y="84085"/>
                  </a:cubicBezTo>
                  <a:lnTo>
                    <a:pt x="3967" y="84085"/>
                  </a:lnTo>
                  <a:cubicBezTo>
                    <a:pt x="3901" y="84134"/>
                    <a:pt x="3918" y="84349"/>
                    <a:pt x="3967" y="84564"/>
                  </a:cubicBezTo>
                  <a:cubicBezTo>
                    <a:pt x="4000" y="84779"/>
                    <a:pt x="4017" y="85010"/>
                    <a:pt x="3918" y="85010"/>
                  </a:cubicBezTo>
                  <a:cubicBezTo>
                    <a:pt x="3818" y="85010"/>
                    <a:pt x="3637" y="84828"/>
                    <a:pt x="3290" y="84349"/>
                  </a:cubicBezTo>
                  <a:lnTo>
                    <a:pt x="3290" y="84349"/>
                  </a:lnTo>
                  <a:cubicBezTo>
                    <a:pt x="4248" y="87142"/>
                    <a:pt x="5702" y="88844"/>
                    <a:pt x="6876" y="90166"/>
                  </a:cubicBezTo>
                  <a:cubicBezTo>
                    <a:pt x="7487" y="90811"/>
                    <a:pt x="8033" y="91373"/>
                    <a:pt x="8479" y="91934"/>
                  </a:cubicBezTo>
                  <a:cubicBezTo>
                    <a:pt x="8958" y="92480"/>
                    <a:pt x="9322" y="93042"/>
                    <a:pt x="9586" y="93736"/>
                  </a:cubicBezTo>
                  <a:cubicBezTo>
                    <a:pt x="9850" y="93851"/>
                    <a:pt x="10032" y="93917"/>
                    <a:pt x="10131" y="93917"/>
                  </a:cubicBezTo>
                  <a:cubicBezTo>
                    <a:pt x="10528" y="93917"/>
                    <a:pt x="9867" y="93141"/>
                    <a:pt x="9156" y="92314"/>
                  </a:cubicBezTo>
                  <a:cubicBezTo>
                    <a:pt x="8694" y="91802"/>
                    <a:pt x="8231" y="91240"/>
                    <a:pt x="7933" y="90877"/>
                  </a:cubicBezTo>
                  <a:cubicBezTo>
                    <a:pt x="7735" y="90645"/>
                    <a:pt x="7619" y="90480"/>
                    <a:pt x="7652" y="90480"/>
                  </a:cubicBezTo>
                  <a:cubicBezTo>
                    <a:pt x="7652" y="90480"/>
                    <a:pt x="7702" y="90530"/>
                    <a:pt x="7801" y="90612"/>
                  </a:cubicBezTo>
                  <a:cubicBezTo>
                    <a:pt x="7702" y="90397"/>
                    <a:pt x="7702" y="90298"/>
                    <a:pt x="7785" y="90298"/>
                  </a:cubicBezTo>
                  <a:cubicBezTo>
                    <a:pt x="7917" y="90298"/>
                    <a:pt x="8264" y="90563"/>
                    <a:pt x="8694" y="90959"/>
                  </a:cubicBezTo>
                  <a:cubicBezTo>
                    <a:pt x="9024" y="91273"/>
                    <a:pt x="9454" y="91637"/>
                    <a:pt x="9834" y="92017"/>
                  </a:cubicBezTo>
                  <a:cubicBezTo>
                    <a:pt x="10231" y="92381"/>
                    <a:pt x="10594" y="92794"/>
                    <a:pt x="10908" y="93108"/>
                  </a:cubicBezTo>
                  <a:cubicBezTo>
                    <a:pt x="11536" y="93719"/>
                    <a:pt x="11867" y="94496"/>
                    <a:pt x="12528" y="95454"/>
                  </a:cubicBezTo>
                  <a:cubicBezTo>
                    <a:pt x="12842" y="95934"/>
                    <a:pt x="13238" y="96479"/>
                    <a:pt x="13800" y="97057"/>
                  </a:cubicBezTo>
                  <a:cubicBezTo>
                    <a:pt x="14081" y="97338"/>
                    <a:pt x="14395" y="97652"/>
                    <a:pt x="14759" y="97966"/>
                  </a:cubicBezTo>
                  <a:cubicBezTo>
                    <a:pt x="15122" y="98264"/>
                    <a:pt x="15519" y="98561"/>
                    <a:pt x="15965" y="98875"/>
                  </a:cubicBezTo>
                  <a:cubicBezTo>
                    <a:pt x="15651" y="98660"/>
                    <a:pt x="15568" y="98677"/>
                    <a:pt x="15221" y="98429"/>
                  </a:cubicBezTo>
                  <a:lnTo>
                    <a:pt x="15221" y="98429"/>
                  </a:lnTo>
                  <a:cubicBezTo>
                    <a:pt x="15849" y="99024"/>
                    <a:pt x="16593" y="99454"/>
                    <a:pt x="17386" y="99867"/>
                  </a:cubicBezTo>
                  <a:cubicBezTo>
                    <a:pt x="17783" y="100082"/>
                    <a:pt x="18179" y="100313"/>
                    <a:pt x="18593" y="100561"/>
                  </a:cubicBezTo>
                  <a:cubicBezTo>
                    <a:pt x="19006" y="100809"/>
                    <a:pt x="19419" y="101090"/>
                    <a:pt x="19832" y="101453"/>
                  </a:cubicBezTo>
                  <a:cubicBezTo>
                    <a:pt x="20477" y="101503"/>
                    <a:pt x="21088" y="101800"/>
                    <a:pt x="21600" y="102065"/>
                  </a:cubicBezTo>
                  <a:cubicBezTo>
                    <a:pt x="21947" y="102230"/>
                    <a:pt x="22245" y="102379"/>
                    <a:pt x="22509" y="102379"/>
                  </a:cubicBezTo>
                  <a:cubicBezTo>
                    <a:pt x="22641" y="102379"/>
                    <a:pt x="22757" y="102329"/>
                    <a:pt x="22873" y="102247"/>
                  </a:cubicBezTo>
                  <a:cubicBezTo>
                    <a:pt x="22228" y="101966"/>
                    <a:pt x="21617" y="101652"/>
                    <a:pt x="20972" y="101371"/>
                  </a:cubicBezTo>
                  <a:cubicBezTo>
                    <a:pt x="20344" y="101073"/>
                    <a:pt x="19733" y="100726"/>
                    <a:pt x="19105" y="100412"/>
                  </a:cubicBezTo>
                  <a:lnTo>
                    <a:pt x="19105" y="100412"/>
                  </a:lnTo>
                  <a:cubicBezTo>
                    <a:pt x="19650" y="100660"/>
                    <a:pt x="20196" y="100875"/>
                    <a:pt x="20774" y="101073"/>
                  </a:cubicBezTo>
                  <a:cubicBezTo>
                    <a:pt x="21352" y="101272"/>
                    <a:pt x="21947" y="101453"/>
                    <a:pt x="22592" y="101668"/>
                  </a:cubicBezTo>
                  <a:cubicBezTo>
                    <a:pt x="23220" y="101883"/>
                    <a:pt x="23897" y="102098"/>
                    <a:pt x="24625" y="102412"/>
                  </a:cubicBezTo>
                  <a:cubicBezTo>
                    <a:pt x="25352" y="102709"/>
                    <a:pt x="26128" y="103056"/>
                    <a:pt x="26988" y="103519"/>
                  </a:cubicBezTo>
                  <a:lnTo>
                    <a:pt x="26905" y="103519"/>
                  </a:lnTo>
                  <a:cubicBezTo>
                    <a:pt x="26492" y="103519"/>
                    <a:pt x="25467" y="103271"/>
                    <a:pt x="24740" y="103089"/>
                  </a:cubicBezTo>
                  <a:lnTo>
                    <a:pt x="24740" y="103089"/>
                  </a:lnTo>
                  <a:cubicBezTo>
                    <a:pt x="25699" y="103734"/>
                    <a:pt x="26806" y="103800"/>
                    <a:pt x="27831" y="104411"/>
                  </a:cubicBezTo>
                  <a:cubicBezTo>
                    <a:pt x="27765" y="104478"/>
                    <a:pt x="27649" y="104511"/>
                    <a:pt x="27484" y="104511"/>
                  </a:cubicBezTo>
                  <a:cubicBezTo>
                    <a:pt x="26971" y="104511"/>
                    <a:pt x="25996" y="104180"/>
                    <a:pt x="24906" y="103717"/>
                  </a:cubicBezTo>
                  <a:cubicBezTo>
                    <a:pt x="24178" y="103436"/>
                    <a:pt x="23418" y="103056"/>
                    <a:pt x="22658" y="102742"/>
                  </a:cubicBezTo>
                  <a:cubicBezTo>
                    <a:pt x="21914" y="102428"/>
                    <a:pt x="21187" y="102114"/>
                    <a:pt x="20559" y="101949"/>
                  </a:cubicBezTo>
                  <a:lnTo>
                    <a:pt x="20559" y="101949"/>
                  </a:lnTo>
                  <a:cubicBezTo>
                    <a:pt x="21038" y="102362"/>
                    <a:pt x="22162" y="102841"/>
                    <a:pt x="23022" y="103139"/>
                  </a:cubicBezTo>
                  <a:cubicBezTo>
                    <a:pt x="23864" y="103453"/>
                    <a:pt x="24393" y="103684"/>
                    <a:pt x="23650" y="103783"/>
                  </a:cubicBezTo>
                  <a:lnTo>
                    <a:pt x="23864" y="103783"/>
                  </a:lnTo>
                  <a:cubicBezTo>
                    <a:pt x="24311" y="103783"/>
                    <a:pt x="24773" y="103866"/>
                    <a:pt x="25236" y="104015"/>
                  </a:cubicBezTo>
                  <a:cubicBezTo>
                    <a:pt x="25765" y="104180"/>
                    <a:pt x="26310" y="104444"/>
                    <a:pt x="26905" y="104692"/>
                  </a:cubicBezTo>
                  <a:cubicBezTo>
                    <a:pt x="28079" y="105205"/>
                    <a:pt x="29417" y="105783"/>
                    <a:pt x="31004" y="105866"/>
                  </a:cubicBezTo>
                  <a:lnTo>
                    <a:pt x="30673" y="106229"/>
                  </a:lnTo>
                  <a:cubicBezTo>
                    <a:pt x="31169" y="106295"/>
                    <a:pt x="32193" y="106411"/>
                    <a:pt x="33053" y="106642"/>
                  </a:cubicBezTo>
                  <a:cubicBezTo>
                    <a:pt x="32474" y="106709"/>
                    <a:pt x="31913" y="106725"/>
                    <a:pt x="31334" y="106758"/>
                  </a:cubicBezTo>
                  <a:cubicBezTo>
                    <a:pt x="33863" y="106989"/>
                    <a:pt x="35895" y="108477"/>
                    <a:pt x="38292" y="108692"/>
                  </a:cubicBezTo>
                  <a:cubicBezTo>
                    <a:pt x="35846" y="108179"/>
                    <a:pt x="35598" y="107948"/>
                    <a:pt x="35730" y="107799"/>
                  </a:cubicBezTo>
                  <a:cubicBezTo>
                    <a:pt x="35846" y="107634"/>
                    <a:pt x="36308" y="107535"/>
                    <a:pt x="35333" y="107122"/>
                  </a:cubicBezTo>
                  <a:lnTo>
                    <a:pt x="35333" y="107122"/>
                  </a:lnTo>
                  <a:cubicBezTo>
                    <a:pt x="38374" y="107551"/>
                    <a:pt x="39167" y="107981"/>
                    <a:pt x="40060" y="108510"/>
                  </a:cubicBezTo>
                  <a:cubicBezTo>
                    <a:pt x="40506" y="108774"/>
                    <a:pt x="40985" y="109055"/>
                    <a:pt x="41762" y="109320"/>
                  </a:cubicBezTo>
                  <a:cubicBezTo>
                    <a:pt x="42506" y="109568"/>
                    <a:pt x="43530" y="109815"/>
                    <a:pt x="45051" y="110014"/>
                  </a:cubicBezTo>
                  <a:cubicBezTo>
                    <a:pt x="44010" y="109848"/>
                    <a:pt x="42159" y="109254"/>
                    <a:pt x="43348" y="109254"/>
                  </a:cubicBezTo>
                  <a:lnTo>
                    <a:pt x="43415" y="109254"/>
                  </a:lnTo>
                  <a:cubicBezTo>
                    <a:pt x="44687" y="109568"/>
                    <a:pt x="46356" y="109981"/>
                    <a:pt x="47116" y="110328"/>
                  </a:cubicBezTo>
                  <a:cubicBezTo>
                    <a:pt x="47976" y="110427"/>
                    <a:pt x="48488" y="110476"/>
                    <a:pt x="48752" y="110476"/>
                  </a:cubicBezTo>
                  <a:cubicBezTo>
                    <a:pt x="49893" y="110476"/>
                    <a:pt x="46869" y="109782"/>
                    <a:pt x="48422" y="109766"/>
                  </a:cubicBezTo>
                  <a:lnTo>
                    <a:pt x="48422" y="109766"/>
                  </a:lnTo>
                  <a:cubicBezTo>
                    <a:pt x="48951" y="110030"/>
                    <a:pt x="49380" y="110113"/>
                    <a:pt x="49810" y="110113"/>
                  </a:cubicBezTo>
                  <a:cubicBezTo>
                    <a:pt x="50174" y="110113"/>
                    <a:pt x="50521" y="110047"/>
                    <a:pt x="50934" y="109997"/>
                  </a:cubicBezTo>
                  <a:cubicBezTo>
                    <a:pt x="51347" y="109931"/>
                    <a:pt x="51810" y="109882"/>
                    <a:pt x="52355" y="109882"/>
                  </a:cubicBezTo>
                  <a:lnTo>
                    <a:pt x="52603" y="109882"/>
                  </a:lnTo>
                  <a:lnTo>
                    <a:pt x="52570" y="110344"/>
                  </a:lnTo>
                  <a:cubicBezTo>
                    <a:pt x="53677" y="110526"/>
                    <a:pt x="54371" y="110609"/>
                    <a:pt x="54817" y="110609"/>
                  </a:cubicBezTo>
                  <a:cubicBezTo>
                    <a:pt x="55396" y="110609"/>
                    <a:pt x="55578" y="110493"/>
                    <a:pt x="55743" y="110377"/>
                  </a:cubicBezTo>
                  <a:cubicBezTo>
                    <a:pt x="55908" y="110262"/>
                    <a:pt x="56057" y="110146"/>
                    <a:pt x="56536" y="110146"/>
                  </a:cubicBezTo>
                  <a:cubicBezTo>
                    <a:pt x="56933" y="110146"/>
                    <a:pt x="57528" y="110229"/>
                    <a:pt x="58519" y="110410"/>
                  </a:cubicBezTo>
                  <a:lnTo>
                    <a:pt x="56536" y="110823"/>
                  </a:lnTo>
                  <a:lnTo>
                    <a:pt x="58916" y="110939"/>
                  </a:lnTo>
                  <a:lnTo>
                    <a:pt x="58371" y="111402"/>
                  </a:lnTo>
                  <a:cubicBezTo>
                    <a:pt x="58817" y="111385"/>
                    <a:pt x="59197" y="111369"/>
                    <a:pt x="59544" y="111369"/>
                  </a:cubicBezTo>
                  <a:cubicBezTo>
                    <a:pt x="61296" y="111369"/>
                    <a:pt x="62188" y="111567"/>
                    <a:pt x="64270" y="111931"/>
                  </a:cubicBezTo>
                  <a:cubicBezTo>
                    <a:pt x="63841" y="111633"/>
                    <a:pt x="64320" y="111336"/>
                    <a:pt x="65609" y="111336"/>
                  </a:cubicBezTo>
                  <a:cubicBezTo>
                    <a:pt x="65973" y="111336"/>
                    <a:pt x="66402" y="111352"/>
                    <a:pt x="66914" y="111418"/>
                  </a:cubicBezTo>
                  <a:cubicBezTo>
                    <a:pt x="68402" y="111881"/>
                    <a:pt x="66006" y="111732"/>
                    <a:pt x="69179" y="112063"/>
                  </a:cubicBezTo>
                  <a:cubicBezTo>
                    <a:pt x="68765" y="112179"/>
                    <a:pt x="68352" y="112294"/>
                    <a:pt x="67840" y="112294"/>
                  </a:cubicBezTo>
                  <a:cubicBezTo>
                    <a:pt x="67394" y="112294"/>
                    <a:pt x="66898" y="112212"/>
                    <a:pt x="66286" y="111931"/>
                  </a:cubicBezTo>
                  <a:cubicBezTo>
                    <a:pt x="66121" y="112063"/>
                    <a:pt x="65543" y="112129"/>
                    <a:pt x="65394" y="112261"/>
                  </a:cubicBezTo>
                  <a:cubicBezTo>
                    <a:pt x="66981" y="112774"/>
                    <a:pt x="69476" y="112840"/>
                    <a:pt x="70616" y="112988"/>
                  </a:cubicBezTo>
                  <a:cubicBezTo>
                    <a:pt x="70187" y="112922"/>
                    <a:pt x="69658" y="112823"/>
                    <a:pt x="69393" y="112724"/>
                  </a:cubicBezTo>
                  <a:lnTo>
                    <a:pt x="74037" y="112707"/>
                  </a:lnTo>
                  <a:lnTo>
                    <a:pt x="74037" y="112707"/>
                  </a:lnTo>
                  <a:cubicBezTo>
                    <a:pt x="74731" y="112972"/>
                    <a:pt x="74153" y="113021"/>
                    <a:pt x="73574" y="113088"/>
                  </a:cubicBezTo>
                  <a:cubicBezTo>
                    <a:pt x="73839" y="113104"/>
                    <a:pt x="74103" y="113121"/>
                    <a:pt x="74351" y="113121"/>
                  </a:cubicBezTo>
                  <a:cubicBezTo>
                    <a:pt x="74467" y="113121"/>
                    <a:pt x="74583" y="113121"/>
                    <a:pt x="74682" y="113104"/>
                  </a:cubicBezTo>
                  <a:lnTo>
                    <a:pt x="75029" y="113104"/>
                  </a:lnTo>
                  <a:cubicBezTo>
                    <a:pt x="75442" y="113104"/>
                    <a:pt x="75921" y="113121"/>
                    <a:pt x="76533" y="113187"/>
                  </a:cubicBezTo>
                  <a:cubicBezTo>
                    <a:pt x="76169" y="113484"/>
                    <a:pt x="76169" y="113831"/>
                    <a:pt x="74731" y="113831"/>
                  </a:cubicBezTo>
                  <a:cubicBezTo>
                    <a:pt x="74686" y="113831"/>
                    <a:pt x="74639" y="113831"/>
                    <a:pt x="74590" y="113831"/>
                  </a:cubicBezTo>
                  <a:lnTo>
                    <a:pt x="74590" y="113831"/>
                  </a:lnTo>
                  <a:lnTo>
                    <a:pt x="78615" y="114013"/>
                  </a:lnTo>
                  <a:cubicBezTo>
                    <a:pt x="78879" y="114211"/>
                    <a:pt x="80780" y="114773"/>
                    <a:pt x="80201" y="114823"/>
                  </a:cubicBezTo>
                  <a:cubicBezTo>
                    <a:pt x="82581" y="115401"/>
                    <a:pt x="86200" y="114988"/>
                    <a:pt x="89340" y="115781"/>
                  </a:cubicBezTo>
                  <a:cubicBezTo>
                    <a:pt x="89423" y="115765"/>
                    <a:pt x="89572" y="115748"/>
                    <a:pt x="89786" y="115748"/>
                  </a:cubicBezTo>
                  <a:cubicBezTo>
                    <a:pt x="89985" y="115748"/>
                    <a:pt x="90216" y="115765"/>
                    <a:pt x="90530" y="115781"/>
                  </a:cubicBezTo>
                  <a:cubicBezTo>
                    <a:pt x="93521" y="116360"/>
                    <a:pt x="96083" y="117252"/>
                    <a:pt x="99702" y="117368"/>
                  </a:cubicBezTo>
                  <a:lnTo>
                    <a:pt x="101602" y="118392"/>
                  </a:lnTo>
                  <a:cubicBezTo>
                    <a:pt x="101867" y="118425"/>
                    <a:pt x="102065" y="118442"/>
                    <a:pt x="102197" y="118442"/>
                  </a:cubicBezTo>
                  <a:cubicBezTo>
                    <a:pt x="102710" y="118442"/>
                    <a:pt x="102330" y="118211"/>
                    <a:pt x="102016" y="117979"/>
                  </a:cubicBezTo>
                  <a:cubicBezTo>
                    <a:pt x="101685" y="117764"/>
                    <a:pt x="101421" y="117533"/>
                    <a:pt x="102181" y="117533"/>
                  </a:cubicBezTo>
                  <a:cubicBezTo>
                    <a:pt x="102495" y="117533"/>
                    <a:pt x="102974" y="117566"/>
                    <a:pt x="103685" y="117665"/>
                  </a:cubicBezTo>
                  <a:cubicBezTo>
                    <a:pt x="106973" y="118045"/>
                    <a:pt x="104792" y="118442"/>
                    <a:pt x="105916" y="118839"/>
                  </a:cubicBezTo>
                  <a:cubicBezTo>
                    <a:pt x="106312" y="118839"/>
                    <a:pt x="106808" y="118822"/>
                    <a:pt x="107353" y="118822"/>
                  </a:cubicBezTo>
                  <a:cubicBezTo>
                    <a:pt x="109023" y="118822"/>
                    <a:pt x="111237" y="118954"/>
                    <a:pt x="113418" y="119797"/>
                  </a:cubicBezTo>
                  <a:cubicBezTo>
                    <a:pt x="112410" y="119731"/>
                    <a:pt x="111650" y="119483"/>
                    <a:pt x="110708" y="119351"/>
                  </a:cubicBezTo>
                  <a:lnTo>
                    <a:pt x="110708" y="119351"/>
                  </a:lnTo>
                  <a:lnTo>
                    <a:pt x="112923" y="120161"/>
                  </a:lnTo>
                  <a:lnTo>
                    <a:pt x="112493" y="120161"/>
                  </a:lnTo>
                  <a:cubicBezTo>
                    <a:pt x="111799" y="120161"/>
                    <a:pt x="111187" y="120128"/>
                    <a:pt x="110675" y="120095"/>
                  </a:cubicBezTo>
                  <a:cubicBezTo>
                    <a:pt x="110163" y="120061"/>
                    <a:pt x="109783" y="120028"/>
                    <a:pt x="109551" y="120028"/>
                  </a:cubicBezTo>
                  <a:cubicBezTo>
                    <a:pt x="109138" y="120028"/>
                    <a:pt x="109237" y="120144"/>
                    <a:pt x="110163" y="120557"/>
                  </a:cubicBezTo>
                  <a:cubicBezTo>
                    <a:pt x="110262" y="120326"/>
                    <a:pt x="110626" y="120243"/>
                    <a:pt x="111154" y="120243"/>
                  </a:cubicBezTo>
                  <a:cubicBezTo>
                    <a:pt x="112080" y="120243"/>
                    <a:pt x="113485" y="120508"/>
                    <a:pt x="114906" y="120772"/>
                  </a:cubicBezTo>
                  <a:cubicBezTo>
                    <a:pt x="116311" y="121037"/>
                    <a:pt x="117732" y="121301"/>
                    <a:pt x="118624" y="121301"/>
                  </a:cubicBezTo>
                  <a:cubicBezTo>
                    <a:pt x="119136" y="121301"/>
                    <a:pt x="119483" y="121218"/>
                    <a:pt x="119583" y="121003"/>
                  </a:cubicBezTo>
                  <a:lnTo>
                    <a:pt x="121020" y="121582"/>
                  </a:lnTo>
                  <a:cubicBezTo>
                    <a:pt x="120591" y="121483"/>
                    <a:pt x="120508" y="121549"/>
                    <a:pt x="120095" y="121450"/>
                  </a:cubicBezTo>
                  <a:lnTo>
                    <a:pt x="120095" y="121450"/>
                  </a:lnTo>
                  <a:cubicBezTo>
                    <a:pt x="120905" y="121797"/>
                    <a:pt x="121450" y="121912"/>
                    <a:pt x="121896" y="121912"/>
                  </a:cubicBezTo>
                  <a:cubicBezTo>
                    <a:pt x="122243" y="121912"/>
                    <a:pt x="122541" y="121846"/>
                    <a:pt x="122871" y="121780"/>
                  </a:cubicBezTo>
                  <a:cubicBezTo>
                    <a:pt x="123185" y="121714"/>
                    <a:pt x="123549" y="121648"/>
                    <a:pt x="124012" y="121648"/>
                  </a:cubicBezTo>
                  <a:cubicBezTo>
                    <a:pt x="124540" y="121648"/>
                    <a:pt x="125218" y="121731"/>
                    <a:pt x="126160" y="121978"/>
                  </a:cubicBezTo>
                  <a:cubicBezTo>
                    <a:pt x="127383" y="122342"/>
                    <a:pt x="128226" y="122706"/>
                    <a:pt x="127532" y="122706"/>
                  </a:cubicBezTo>
                  <a:lnTo>
                    <a:pt x="127399" y="122706"/>
                  </a:lnTo>
                  <a:lnTo>
                    <a:pt x="130391" y="123036"/>
                  </a:lnTo>
                  <a:cubicBezTo>
                    <a:pt x="130969" y="123168"/>
                    <a:pt x="131035" y="123301"/>
                    <a:pt x="130738" y="123301"/>
                  </a:cubicBezTo>
                  <a:cubicBezTo>
                    <a:pt x="130688" y="123301"/>
                    <a:pt x="130605" y="123284"/>
                    <a:pt x="130523" y="123284"/>
                  </a:cubicBezTo>
                  <a:cubicBezTo>
                    <a:pt x="131894" y="123548"/>
                    <a:pt x="133266" y="123813"/>
                    <a:pt x="134654" y="124061"/>
                  </a:cubicBezTo>
                  <a:lnTo>
                    <a:pt x="134605" y="124094"/>
                  </a:lnTo>
                  <a:cubicBezTo>
                    <a:pt x="135233" y="124028"/>
                    <a:pt x="136555" y="124011"/>
                    <a:pt x="137332" y="124011"/>
                  </a:cubicBezTo>
                  <a:lnTo>
                    <a:pt x="137530" y="124011"/>
                  </a:lnTo>
                  <a:cubicBezTo>
                    <a:pt x="137976" y="124160"/>
                    <a:pt x="137976" y="124209"/>
                    <a:pt x="137827" y="124209"/>
                  </a:cubicBezTo>
                  <a:cubicBezTo>
                    <a:pt x="137761" y="124209"/>
                    <a:pt x="137679" y="124193"/>
                    <a:pt x="137579" y="124193"/>
                  </a:cubicBezTo>
                  <a:cubicBezTo>
                    <a:pt x="137480" y="124176"/>
                    <a:pt x="137381" y="124176"/>
                    <a:pt x="137315" y="124176"/>
                  </a:cubicBezTo>
                  <a:cubicBezTo>
                    <a:pt x="137199" y="124176"/>
                    <a:pt x="137133" y="124193"/>
                    <a:pt x="137199" y="124243"/>
                  </a:cubicBezTo>
                  <a:cubicBezTo>
                    <a:pt x="138059" y="124309"/>
                    <a:pt x="138901" y="124358"/>
                    <a:pt x="139761" y="124408"/>
                  </a:cubicBezTo>
                  <a:cubicBezTo>
                    <a:pt x="140257" y="124656"/>
                    <a:pt x="139926" y="124788"/>
                    <a:pt x="139265" y="124788"/>
                  </a:cubicBezTo>
                  <a:cubicBezTo>
                    <a:pt x="138637" y="124788"/>
                    <a:pt x="137695" y="124672"/>
                    <a:pt x="136869" y="124490"/>
                  </a:cubicBezTo>
                  <a:lnTo>
                    <a:pt x="136869" y="124490"/>
                  </a:lnTo>
                  <a:cubicBezTo>
                    <a:pt x="137926" y="125350"/>
                    <a:pt x="138472" y="125366"/>
                    <a:pt x="139348" y="125366"/>
                  </a:cubicBezTo>
                  <a:cubicBezTo>
                    <a:pt x="140240" y="125383"/>
                    <a:pt x="141480" y="125383"/>
                    <a:pt x="143991" y="126126"/>
                  </a:cubicBezTo>
                  <a:cubicBezTo>
                    <a:pt x="143182" y="126093"/>
                    <a:pt x="142372" y="125994"/>
                    <a:pt x="141562" y="125928"/>
                  </a:cubicBezTo>
                  <a:lnTo>
                    <a:pt x="141562" y="125928"/>
                  </a:lnTo>
                  <a:cubicBezTo>
                    <a:pt x="142289" y="126407"/>
                    <a:pt x="143132" y="126688"/>
                    <a:pt x="144140" y="126887"/>
                  </a:cubicBezTo>
                  <a:cubicBezTo>
                    <a:pt x="145132" y="127118"/>
                    <a:pt x="146289" y="127316"/>
                    <a:pt x="147677" y="127680"/>
                  </a:cubicBezTo>
                  <a:cubicBezTo>
                    <a:pt x="147346" y="127515"/>
                    <a:pt x="145991" y="127102"/>
                    <a:pt x="145082" y="126672"/>
                  </a:cubicBezTo>
                  <a:cubicBezTo>
                    <a:pt x="144206" y="126259"/>
                    <a:pt x="143744" y="125895"/>
                    <a:pt x="144983" y="125895"/>
                  </a:cubicBezTo>
                  <a:lnTo>
                    <a:pt x="145115" y="125895"/>
                  </a:lnTo>
                  <a:cubicBezTo>
                    <a:pt x="145710" y="126060"/>
                    <a:pt x="146470" y="126193"/>
                    <a:pt x="147511" y="126193"/>
                  </a:cubicBezTo>
                  <a:cubicBezTo>
                    <a:pt x="147792" y="126193"/>
                    <a:pt x="148106" y="126176"/>
                    <a:pt x="148437" y="126160"/>
                  </a:cubicBezTo>
                  <a:lnTo>
                    <a:pt x="148437" y="126160"/>
                  </a:lnTo>
                  <a:cubicBezTo>
                    <a:pt x="148404" y="126622"/>
                    <a:pt x="149891" y="126639"/>
                    <a:pt x="151759" y="126738"/>
                  </a:cubicBezTo>
                  <a:lnTo>
                    <a:pt x="151593" y="127333"/>
                  </a:lnTo>
                  <a:cubicBezTo>
                    <a:pt x="153643" y="127234"/>
                    <a:pt x="153477" y="126953"/>
                    <a:pt x="154667" y="126672"/>
                  </a:cubicBezTo>
                  <a:cubicBezTo>
                    <a:pt x="156915" y="126754"/>
                    <a:pt x="157394" y="127168"/>
                    <a:pt x="157956" y="127548"/>
                  </a:cubicBezTo>
                  <a:cubicBezTo>
                    <a:pt x="159790" y="127515"/>
                    <a:pt x="159146" y="127349"/>
                    <a:pt x="158584" y="127168"/>
                  </a:cubicBezTo>
                  <a:cubicBezTo>
                    <a:pt x="158022" y="126969"/>
                    <a:pt x="157559" y="126771"/>
                    <a:pt x="159691" y="126589"/>
                  </a:cubicBezTo>
                  <a:cubicBezTo>
                    <a:pt x="160451" y="126573"/>
                    <a:pt x="161145" y="126540"/>
                    <a:pt x="161823" y="126474"/>
                  </a:cubicBezTo>
                  <a:cubicBezTo>
                    <a:pt x="162501" y="126407"/>
                    <a:pt x="163145" y="126275"/>
                    <a:pt x="163806" y="126143"/>
                  </a:cubicBezTo>
                  <a:cubicBezTo>
                    <a:pt x="164484" y="126027"/>
                    <a:pt x="165161" y="125829"/>
                    <a:pt x="165872" y="125598"/>
                  </a:cubicBezTo>
                  <a:cubicBezTo>
                    <a:pt x="166599" y="125383"/>
                    <a:pt x="167376" y="125151"/>
                    <a:pt x="168218" y="124837"/>
                  </a:cubicBezTo>
                  <a:cubicBezTo>
                    <a:pt x="168582" y="124771"/>
                    <a:pt x="168813" y="124755"/>
                    <a:pt x="168946" y="124755"/>
                  </a:cubicBezTo>
                  <a:cubicBezTo>
                    <a:pt x="169260" y="124755"/>
                    <a:pt x="169061" y="124871"/>
                    <a:pt x="168846" y="125003"/>
                  </a:cubicBezTo>
                  <a:cubicBezTo>
                    <a:pt x="168648" y="125135"/>
                    <a:pt x="168433" y="125267"/>
                    <a:pt x="168714" y="125267"/>
                  </a:cubicBezTo>
                  <a:lnTo>
                    <a:pt x="168747" y="125267"/>
                  </a:lnTo>
                  <a:cubicBezTo>
                    <a:pt x="169293" y="124937"/>
                    <a:pt x="169855" y="124623"/>
                    <a:pt x="170400" y="124276"/>
                  </a:cubicBezTo>
                  <a:cubicBezTo>
                    <a:pt x="170499" y="124259"/>
                    <a:pt x="170582" y="124243"/>
                    <a:pt x="170631" y="124243"/>
                  </a:cubicBezTo>
                  <a:cubicBezTo>
                    <a:pt x="170797" y="124243"/>
                    <a:pt x="170730" y="124358"/>
                    <a:pt x="170697" y="124441"/>
                  </a:cubicBezTo>
                  <a:cubicBezTo>
                    <a:pt x="172119" y="123780"/>
                    <a:pt x="170631" y="123846"/>
                    <a:pt x="172879" y="122871"/>
                  </a:cubicBezTo>
                  <a:cubicBezTo>
                    <a:pt x="173061" y="122441"/>
                    <a:pt x="174300" y="122243"/>
                    <a:pt x="175820" y="121846"/>
                  </a:cubicBezTo>
                  <a:cubicBezTo>
                    <a:pt x="177324" y="121450"/>
                    <a:pt x="179093" y="120822"/>
                    <a:pt x="180216" y="119781"/>
                  </a:cubicBezTo>
                  <a:cubicBezTo>
                    <a:pt x="180315" y="119764"/>
                    <a:pt x="180382" y="119747"/>
                    <a:pt x="180431" y="119747"/>
                  </a:cubicBezTo>
                  <a:cubicBezTo>
                    <a:pt x="180762" y="119747"/>
                    <a:pt x="180134" y="120293"/>
                    <a:pt x="180398" y="120392"/>
                  </a:cubicBezTo>
                  <a:cubicBezTo>
                    <a:pt x="182100" y="119186"/>
                    <a:pt x="182794" y="118657"/>
                    <a:pt x="183422" y="118161"/>
                  </a:cubicBezTo>
                  <a:cubicBezTo>
                    <a:pt x="184034" y="117649"/>
                    <a:pt x="184563" y="117186"/>
                    <a:pt x="185786" y="115996"/>
                  </a:cubicBezTo>
                  <a:cubicBezTo>
                    <a:pt x="186645" y="115583"/>
                    <a:pt x="187521" y="115170"/>
                    <a:pt x="188364" y="114740"/>
                  </a:cubicBezTo>
                  <a:lnTo>
                    <a:pt x="188364" y="114740"/>
                  </a:lnTo>
                  <a:cubicBezTo>
                    <a:pt x="188050" y="114872"/>
                    <a:pt x="187835" y="114922"/>
                    <a:pt x="187703" y="114922"/>
                  </a:cubicBezTo>
                  <a:cubicBezTo>
                    <a:pt x="186992" y="114922"/>
                    <a:pt x="188545" y="113319"/>
                    <a:pt x="189884" y="111865"/>
                  </a:cubicBezTo>
                  <a:lnTo>
                    <a:pt x="189884" y="111865"/>
                  </a:lnTo>
                  <a:cubicBezTo>
                    <a:pt x="189768" y="111914"/>
                    <a:pt x="189669" y="111947"/>
                    <a:pt x="189570" y="111980"/>
                  </a:cubicBezTo>
                  <a:cubicBezTo>
                    <a:pt x="189785" y="111815"/>
                    <a:pt x="190000" y="111666"/>
                    <a:pt x="190198" y="111501"/>
                  </a:cubicBezTo>
                  <a:lnTo>
                    <a:pt x="190198" y="111501"/>
                  </a:lnTo>
                  <a:cubicBezTo>
                    <a:pt x="190099" y="111633"/>
                    <a:pt x="190000" y="111749"/>
                    <a:pt x="189884" y="111865"/>
                  </a:cubicBezTo>
                  <a:cubicBezTo>
                    <a:pt x="190016" y="111815"/>
                    <a:pt x="190148" y="111765"/>
                    <a:pt x="190297" y="111716"/>
                  </a:cubicBezTo>
                  <a:lnTo>
                    <a:pt x="190297" y="111716"/>
                  </a:lnTo>
                  <a:cubicBezTo>
                    <a:pt x="189785" y="112559"/>
                    <a:pt x="189322" y="113385"/>
                    <a:pt x="189686" y="113567"/>
                  </a:cubicBezTo>
                  <a:cubicBezTo>
                    <a:pt x="189851" y="113368"/>
                    <a:pt x="190181" y="113054"/>
                    <a:pt x="190578" y="112724"/>
                  </a:cubicBezTo>
                  <a:lnTo>
                    <a:pt x="190578" y="112724"/>
                  </a:lnTo>
                  <a:cubicBezTo>
                    <a:pt x="190462" y="112939"/>
                    <a:pt x="190380" y="113104"/>
                    <a:pt x="190495" y="113104"/>
                  </a:cubicBezTo>
                  <a:cubicBezTo>
                    <a:pt x="190495" y="113104"/>
                    <a:pt x="190495" y="113088"/>
                    <a:pt x="190512" y="113088"/>
                  </a:cubicBezTo>
                  <a:cubicBezTo>
                    <a:pt x="190644" y="113071"/>
                    <a:pt x="190876" y="112740"/>
                    <a:pt x="191272" y="112228"/>
                  </a:cubicBezTo>
                  <a:lnTo>
                    <a:pt x="192363" y="112261"/>
                  </a:lnTo>
                  <a:lnTo>
                    <a:pt x="192363" y="111914"/>
                  </a:lnTo>
                  <a:cubicBezTo>
                    <a:pt x="193057" y="111485"/>
                    <a:pt x="193735" y="111022"/>
                    <a:pt x="194412" y="110559"/>
                  </a:cubicBezTo>
                  <a:cubicBezTo>
                    <a:pt x="195106" y="110113"/>
                    <a:pt x="195767" y="109617"/>
                    <a:pt x="196428" y="109138"/>
                  </a:cubicBezTo>
                  <a:cubicBezTo>
                    <a:pt x="196990" y="108444"/>
                    <a:pt x="197502" y="107733"/>
                    <a:pt x="197998" y="107006"/>
                  </a:cubicBezTo>
                  <a:cubicBezTo>
                    <a:pt x="198246" y="106642"/>
                    <a:pt x="198511" y="106279"/>
                    <a:pt x="198758" y="105899"/>
                  </a:cubicBezTo>
                  <a:cubicBezTo>
                    <a:pt x="199023" y="105519"/>
                    <a:pt x="199287" y="105139"/>
                    <a:pt x="199552" y="104742"/>
                  </a:cubicBezTo>
                  <a:cubicBezTo>
                    <a:pt x="200659" y="103172"/>
                    <a:pt x="201898" y="101404"/>
                    <a:pt x="203617" y="99288"/>
                  </a:cubicBezTo>
                  <a:lnTo>
                    <a:pt x="203617" y="99288"/>
                  </a:lnTo>
                  <a:cubicBezTo>
                    <a:pt x="203088" y="100627"/>
                    <a:pt x="204030" y="100049"/>
                    <a:pt x="204427" y="100511"/>
                  </a:cubicBezTo>
                  <a:cubicBezTo>
                    <a:pt x="202973" y="101189"/>
                    <a:pt x="201766" y="103767"/>
                    <a:pt x="199634" y="105651"/>
                  </a:cubicBezTo>
                  <a:cubicBezTo>
                    <a:pt x="200080" y="105271"/>
                    <a:pt x="200328" y="105139"/>
                    <a:pt x="200444" y="105139"/>
                  </a:cubicBezTo>
                  <a:cubicBezTo>
                    <a:pt x="200576" y="105139"/>
                    <a:pt x="200510" y="105353"/>
                    <a:pt x="200394" y="105535"/>
                  </a:cubicBezTo>
                  <a:lnTo>
                    <a:pt x="201221" y="104527"/>
                  </a:lnTo>
                  <a:lnTo>
                    <a:pt x="202031" y="103503"/>
                  </a:lnTo>
                  <a:lnTo>
                    <a:pt x="202824" y="102478"/>
                  </a:lnTo>
                  <a:lnTo>
                    <a:pt x="203584" y="101437"/>
                  </a:lnTo>
                  <a:cubicBezTo>
                    <a:pt x="203634" y="101503"/>
                    <a:pt x="203683" y="101536"/>
                    <a:pt x="203766" y="101536"/>
                  </a:cubicBezTo>
                  <a:cubicBezTo>
                    <a:pt x="204112" y="101536"/>
                    <a:pt x="204789" y="100761"/>
                    <a:pt x="205630" y="100002"/>
                  </a:cubicBezTo>
                  <a:lnTo>
                    <a:pt x="205630" y="100002"/>
                  </a:lnTo>
                  <a:cubicBezTo>
                    <a:pt x="205613" y="100016"/>
                    <a:pt x="205583" y="100016"/>
                    <a:pt x="205567" y="100016"/>
                  </a:cubicBezTo>
                  <a:cubicBezTo>
                    <a:pt x="204989" y="100016"/>
                    <a:pt x="205484" y="99206"/>
                    <a:pt x="206278" y="98181"/>
                  </a:cubicBezTo>
                  <a:cubicBezTo>
                    <a:pt x="206658" y="97636"/>
                    <a:pt x="207137" y="97024"/>
                    <a:pt x="207583" y="96446"/>
                  </a:cubicBezTo>
                  <a:cubicBezTo>
                    <a:pt x="208013" y="95851"/>
                    <a:pt x="208410" y="95273"/>
                    <a:pt x="208657" y="94826"/>
                  </a:cubicBezTo>
                  <a:cubicBezTo>
                    <a:pt x="208839" y="94876"/>
                    <a:pt x="208905" y="95041"/>
                    <a:pt x="208740" y="95454"/>
                  </a:cubicBezTo>
                  <a:cubicBezTo>
                    <a:pt x="208558" y="95868"/>
                    <a:pt x="208145" y="96512"/>
                    <a:pt x="207302" y="97471"/>
                  </a:cubicBezTo>
                  <a:cubicBezTo>
                    <a:pt x="208492" y="96611"/>
                    <a:pt x="208806" y="95702"/>
                    <a:pt x="209137" y="94810"/>
                  </a:cubicBezTo>
                  <a:cubicBezTo>
                    <a:pt x="209451" y="93917"/>
                    <a:pt x="209699" y="92992"/>
                    <a:pt x="210756" y="92067"/>
                  </a:cubicBezTo>
                  <a:lnTo>
                    <a:pt x="210756" y="92067"/>
                  </a:lnTo>
                  <a:cubicBezTo>
                    <a:pt x="210409" y="92579"/>
                    <a:pt x="210178" y="92810"/>
                    <a:pt x="210161" y="93108"/>
                  </a:cubicBezTo>
                  <a:cubicBezTo>
                    <a:pt x="210310" y="92777"/>
                    <a:pt x="210574" y="92348"/>
                    <a:pt x="210872" y="91918"/>
                  </a:cubicBezTo>
                  <a:cubicBezTo>
                    <a:pt x="211153" y="91472"/>
                    <a:pt x="211467" y="91025"/>
                    <a:pt x="211764" y="90645"/>
                  </a:cubicBezTo>
                  <a:cubicBezTo>
                    <a:pt x="212194" y="90067"/>
                    <a:pt x="212574" y="89637"/>
                    <a:pt x="212690" y="89637"/>
                  </a:cubicBezTo>
                  <a:cubicBezTo>
                    <a:pt x="212723" y="89637"/>
                    <a:pt x="212739" y="89687"/>
                    <a:pt x="212706" y="89803"/>
                  </a:cubicBezTo>
                  <a:lnTo>
                    <a:pt x="212376" y="90315"/>
                  </a:lnTo>
                  <a:lnTo>
                    <a:pt x="212376" y="90315"/>
                  </a:lnTo>
                  <a:cubicBezTo>
                    <a:pt x="213549" y="88613"/>
                    <a:pt x="215235" y="85935"/>
                    <a:pt x="216375" y="83457"/>
                  </a:cubicBezTo>
                  <a:cubicBezTo>
                    <a:pt x="216673" y="82862"/>
                    <a:pt x="216920" y="82250"/>
                    <a:pt x="217152" y="81688"/>
                  </a:cubicBezTo>
                  <a:cubicBezTo>
                    <a:pt x="217367" y="81126"/>
                    <a:pt x="217581" y="80631"/>
                    <a:pt x="217714" y="80168"/>
                  </a:cubicBezTo>
                  <a:cubicBezTo>
                    <a:pt x="217995" y="79259"/>
                    <a:pt x="218127" y="78598"/>
                    <a:pt x="217995" y="78383"/>
                  </a:cubicBezTo>
                  <a:lnTo>
                    <a:pt x="217995" y="78383"/>
                  </a:lnTo>
                  <a:cubicBezTo>
                    <a:pt x="218110" y="78383"/>
                    <a:pt x="218672" y="79276"/>
                    <a:pt x="218705" y="79573"/>
                  </a:cubicBezTo>
                  <a:cubicBezTo>
                    <a:pt x="218854" y="77755"/>
                    <a:pt x="218920" y="75954"/>
                    <a:pt x="218904" y="74153"/>
                  </a:cubicBezTo>
                  <a:cubicBezTo>
                    <a:pt x="219184" y="73442"/>
                    <a:pt x="219432" y="72715"/>
                    <a:pt x="219680" y="71988"/>
                  </a:cubicBezTo>
                  <a:lnTo>
                    <a:pt x="220358" y="71988"/>
                  </a:lnTo>
                  <a:cubicBezTo>
                    <a:pt x="220639" y="72037"/>
                    <a:pt x="220870" y="72153"/>
                    <a:pt x="221002" y="72467"/>
                  </a:cubicBezTo>
                  <a:cubicBezTo>
                    <a:pt x="221135" y="72781"/>
                    <a:pt x="221151" y="73310"/>
                    <a:pt x="220936" y="74169"/>
                  </a:cubicBezTo>
                  <a:cubicBezTo>
                    <a:pt x="221168" y="73706"/>
                    <a:pt x="221399" y="73211"/>
                    <a:pt x="221630" y="72550"/>
                  </a:cubicBezTo>
                  <a:cubicBezTo>
                    <a:pt x="221845" y="71888"/>
                    <a:pt x="222110" y="71079"/>
                    <a:pt x="222258" y="70038"/>
                  </a:cubicBezTo>
                  <a:lnTo>
                    <a:pt x="222258" y="70038"/>
                  </a:lnTo>
                  <a:cubicBezTo>
                    <a:pt x="222077" y="70451"/>
                    <a:pt x="221515" y="70880"/>
                    <a:pt x="221201" y="70880"/>
                  </a:cubicBezTo>
                  <a:cubicBezTo>
                    <a:pt x="221035" y="70880"/>
                    <a:pt x="220953" y="70748"/>
                    <a:pt x="221019" y="70451"/>
                  </a:cubicBezTo>
                  <a:cubicBezTo>
                    <a:pt x="222440" y="68269"/>
                    <a:pt x="221944" y="68881"/>
                    <a:pt x="223266" y="66104"/>
                  </a:cubicBezTo>
                  <a:lnTo>
                    <a:pt x="223266" y="66104"/>
                  </a:lnTo>
                  <a:cubicBezTo>
                    <a:pt x="223184" y="66253"/>
                    <a:pt x="223085" y="66319"/>
                    <a:pt x="223002" y="66319"/>
                  </a:cubicBezTo>
                  <a:cubicBezTo>
                    <a:pt x="222622" y="66319"/>
                    <a:pt x="222225" y="65245"/>
                    <a:pt x="222473" y="64055"/>
                  </a:cubicBezTo>
                  <a:lnTo>
                    <a:pt x="222473" y="64055"/>
                  </a:lnTo>
                  <a:cubicBezTo>
                    <a:pt x="222572" y="64320"/>
                    <a:pt x="223465" y="64171"/>
                    <a:pt x="223547" y="64667"/>
                  </a:cubicBezTo>
                  <a:cubicBezTo>
                    <a:pt x="223498" y="64006"/>
                    <a:pt x="223481" y="63345"/>
                    <a:pt x="223399" y="62684"/>
                  </a:cubicBezTo>
                  <a:lnTo>
                    <a:pt x="223200" y="60816"/>
                  </a:lnTo>
                  <a:lnTo>
                    <a:pt x="223200" y="60816"/>
                  </a:lnTo>
                  <a:cubicBezTo>
                    <a:pt x="223233" y="61031"/>
                    <a:pt x="223333" y="61114"/>
                    <a:pt x="223465" y="61114"/>
                  </a:cubicBezTo>
                  <a:cubicBezTo>
                    <a:pt x="223762" y="61114"/>
                    <a:pt x="224208" y="60634"/>
                    <a:pt x="224473" y="60089"/>
                  </a:cubicBezTo>
                  <a:lnTo>
                    <a:pt x="224473" y="60089"/>
                  </a:lnTo>
                  <a:cubicBezTo>
                    <a:pt x="224456" y="60106"/>
                    <a:pt x="224440" y="60106"/>
                    <a:pt x="224440" y="60106"/>
                  </a:cubicBezTo>
                  <a:cubicBezTo>
                    <a:pt x="224357" y="60106"/>
                    <a:pt x="224456" y="59312"/>
                    <a:pt x="224572" y="58354"/>
                  </a:cubicBezTo>
                  <a:cubicBezTo>
                    <a:pt x="224704" y="57296"/>
                    <a:pt x="224787" y="56057"/>
                    <a:pt x="224787" y="55511"/>
                  </a:cubicBezTo>
                  <a:lnTo>
                    <a:pt x="224787" y="55511"/>
                  </a:lnTo>
                  <a:lnTo>
                    <a:pt x="224423" y="57197"/>
                  </a:lnTo>
                  <a:cubicBezTo>
                    <a:pt x="224688" y="54933"/>
                    <a:pt x="224274" y="53793"/>
                    <a:pt x="223911" y="52685"/>
                  </a:cubicBezTo>
                  <a:cubicBezTo>
                    <a:pt x="223481" y="51562"/>
                    <a:pt x="223118" y="50487"/>
                    <a:pt x="222969" y="48289"/>
                  </a:cubicBezTo>
                  <a:lnTo>
                    <a:pt x="222969" y="48289"/>
                  </a:lnTo>
                  <a:cubicBezTo>
                    <a:pt x="223085" y="48521"/>
                    <a:pt x="223415" y="48818"/>
                    <a:pt x="223729" y="48818"/>
                  </a:cubicBezTo>
                  <a:cubicBezTo>
                    <a:pt x="224076" y="48818"/>
                    <a:pt x="224407" y="48455"/>
                    <a:pt x="224390" y="47232"/>
                  </a:cubicBezTo>
                  <a:cubicBezTo>
                    <a:pt x="224208" y="46984"/>
                    <a:pt x="223944" y="46587"/>
                    <a:pt x="223597" y="46075"/>
                  </a:cubicBezTo>
                  <a:cubicBezTo>
                    <a:pt x="223266" y="45563"/>
                    <a:pt x="222870" y="44951"/>
                    <a:pt x="222407" y="44241"/>
                  </a:cubicBezTo>
                  <a:cubicBezTo>
                    <a:pt x="222357" y="44141"/>
                    <a:pt x="222291" y="44042"/>
                    <a:pt x="222225" y="43943"/>
                  </a:cubicBezTo>
                  <a:cubicBezTo>
                    <a:pt x="222143" y="43447"/>
                    <a:pt x="222077" y="42935"/>
                    <a:pt x="221977" y="42423"/>
                  </a:cubicBezTo>
                  <a:cubicBezTo>
                    <a:pt x="221779" y="41365"/>
                    <a:pt x="221531" y="40241"/>
                    <a:pt x="221250" y="39085"/>
                  </a:cubicBezTo>
                  <a:lnTo>
                    <a:pt x="221250" y="39085"/>
                  </a:lnTo>
                  <a:cubicBezTo>
                    <a:pt x="221399" y="39332"/>
                    <a:pt x="221564" y="39597"/>
                    <a:pt x="221713" y="39845"/>
                  </a:cubicBezTo>
                  <a:cubicBezTo>
                    <a:pt x="222225" y="40721"/>
                    <a:pt x="222738" y="41613"/>
                    <a:pt x="223167" y="42505"/>
                  </a:cubicBezTo>
                  <a:cubicBezTo>
                    <a:pt x="223580" y="43381"/>
                    <a:pt x="223977" y="44224"/>
                    <a:pt x="224241" y="44935"/>
                  </a:cubicBezTo>
                  <a:cubicBezTo>
                    <a:pt x="224225" y="43200"/>
                    <a:pt x="224539" y="44406"/>
                    <a:pt x="224093" y="41861"/>
                  </a:cubicBezTo>
                  <a:cubicBezTo>
                    <a:pt x="224109" y="41696"/>
                    <a:pt x="224142" y="41630"/>
                    <a:pt x="224175" y="41630"/>
                  </a:cubicBezTo>
                  <a:cubicBezTo>
                    <a:pt x="224258" y="41630"/>
                    <a:pt x="224390" y="41894"/>
                    <a:pt x="224489" y="42258"/>
                  </a:cubicBezTo>
                  <a:cubicBezTo>
                    <a:pt x="224671" y="42803"/>
                    <a:pt x="224836" y="43563"/>
                    <a:pt x="224902" y="43943"/>
                  </a:cubicBezTo>
                  <a:cubicBezTo>
                    <a:pt x="224655" y="41927"/>
                    <a:pt x="224308" y="39944"/>
                    <a:pt x="223894" y="37977"/>
                  </a:cubicBezTo>
                  <a:cubicBezTo>
                    <a:pt x="223861" y="37994"/>
                    <a:pt x="223845" y="38010"/>
                    <a:pt x="223812" y="38010"/>
                  </a:cubicBezTo>
                  <a:cubicBezTo>
                    <a:pt x="223531" y="38010"/>
                    <a:pt x="223151" y="37019"/>
                    <a:pt x="222738" y="36044"/>
                  </a:cubicBezTo>
                  <a:cubicBezTo>
                    <a:pt x="222324" y="35069"/>
                    <a:pt x="221895" y="34094"/>
                    <a:pt x="221663" y="34094"/>
                  </a:cubicBezTo>
                  <a:cubicBezTo>
                    <a:pt x="221630" y="34094"/>
                    <a:pt x="221614" y="34094"/>
                    <a:pt x="221597" y="34110"/>
                  </a:cubicBezTo>
                  <a:cubicBezTo>
                    <a:pt x="222440" y="36093"/>
                    <a:pt x="223200" y="38126"/>
                    <a:pt x="223878" y="40192"/>
                  </a:cubicBezTo>
                  <a:cubicBezTo>
                    <a:pt x="223861" y="40208"/>
                    <a:pt x="223828" y="40225"/>
                    <a:pt x="223795" y="40225"/>
                  </a:cubicBezTo>
                  <a:cubicBezTo>
                    <a:pt x="223481" y="40225"/>
                    <a:pt x="222886" y="39432"/>
                    <a:pt x="222258" y="38209"/>
                  </a:cubicBezTo>
                  <a:cubicBezTo>
                    <a:pt x="221548" y="36854"/>
                    <a:pt x="220754" y="34986"/>
                    <a:pt x="220176" y="33003"/>
                  </a:cubicBezTo>
                  <a:cubicBezTo>
                    <a:pt x="220143" y="32722"/>
                    <a:pt x="220226" y="32606"/>
                    <a:pt x="220374" y="32606"/>
                  </a:cubicBezTo>
                  <a:cubicBezTo>
                    <a:pt x="220556" y="32606"/>
                    <a:pt x="220821" y="32788"/>
                    <a:pt x="221068" y="32953"/>
                  </a:cubicBezTo>
                  <a:cubicBezTo>
                    <a:pt x="221316" y="33119"/>
                    <a:pt x="221548" y="33300"/>
                    <a:pt x="221647" y="33300"/>
                  </a:cubicBezTo>
                  <a:cubicBezTo>
                    <a:pt x="221647" y="33300"/>
                    <a:pt x="221663" y="33300"/>
                    <a:pt x="221663" y="33284"/>
                  </a:cubicBezTo>
                  <a:cubicBezTo>
                    <a:pt x="221482" y="33053"/>
                    <a:pt x="221085" y="32144"/>
                    <a:pt x="220721" y="31235"/>
                  </a:cubicBezTo>
                  <a:cubicBezTo>
                    <a:pt x="220341" y="30326"/>
                    <a:pt x="220011" y="29433"/>
                    <a:pt x="220011" y="29235"/>
                  </a:cubicBezTo>
                  <a:lnTo>
                    <a:pt x="220011" y="29235"/>
                  </a:lnTo>
                  <a:cubicBezTo>
                    <a:pt x="220341" y="29747"/>
                    <a:pt x="220622" y="30276"/>
                    <a:pt x="220936" y="30805"/>
                  </a:cubicBezTo>
                  <a:cubicBezTo>
                    <a:pt x="220391" y="28508"/>
                    <a:pt x="218854" y="27500"/>
                    <a:pt x="218325" y="24707"/>
                  </a:cubicBezTo>
                  <a:cubicBezTo>
                    <a:pt x="217995" y="23798"/>
                    <a:pt x="217895" y="21716"/>
                    <a:pt x="217466" y="21716"/>
                  </a:cubicBezTo>
                  <a:cubicBezTo>
                    <a:pt x="217482" y="22773"/>
                    <a:pt x="216772" y="23600"/>
                    <a:pt x="216028" y="23947"/>
                  </a:cubicBezTo>
                  <a:cubicBezTo>
                    <a:pt x="215582" y="22972"/>
                    <a:pt x="215103" y="21997"/>
                    <a:pt x="214623" y="21022"/>
                  </a:cubicBezTo>
                  <a:lnTo>
                    <a:pt x="214623" y="21022"/>
                  </a:lnTo>
                  <a:lnTo>
                    <a:pt x="214904" y="21038"/>
                  </a:lnTo>
                  <a:lnTo>
                    <a:pt x="214623" y="20476"/>
                  </a:lnTo>
                  <a:lnTo>
                    <a:pt x="214408" y="20609"/>
                  </a:lnTo>
                  <a:cubicBezTo>
                    <a:pt x="213913" y="19634"/>
                    <a:pt x="213384" y="18659"/>
                    <a:pt x="212839" y="17700"/>
                  </a:cubicBezTo>
                  <a:cubicBezTo>
                    <a:pt x="212872" y="17634"/>
                    <a:pt x="212921" y="17601"/>
                    <a:pt x="213004" y="17601"/>
                  </a:cubicBezTo>
                  <a:cubicBezTo>
                    <a:pt x="213202" y="17601"/>
                    <a:pt x="213533" y="17799"/>
                    <a:pt x="213863" y="18014"/>
                  </a:cubicBezTo>
                  <a:cubicBezTo>
                    <a:pt x="214227" y="18245"/>
                    <a:pt x="214574" y="18510"/>
                    <a:pt x="214789" y="18510"/>
                  </a:cubicBezTo>
                  <a:cubicBezTo>
                    <a:pt x="214904" y="18510"/>
                    <a:pt x="214970" y="18394"/>
                    <a:pt x="214937" y="18113"/>
                  </a:cubicBezTo>
                  <a:lnTo>
                    <a:pt x="214921" y="18113"/>
                  </a:lnTo>
                  <a:cubicBezTo>
                    <a:pt x="214739" y="18113"/>
                    <a:pt x="214128" y="17469"/>
                    <a:pt x="213896" y="17204"/>
                  </a:cubicBezTo>
                  <a:cubicBezTo>
                    <a:pt x="213500" y="16246"/>
                    <a:pt x="214590" y="17287"/>
                    <a:pt x="213367" y="15419"/>
                  </a:cubicBezTo>
                  <a:cubicBezTo>
                    <a:pt x="213119" y="15419"/>
                    <a:pt x="212756" y="14940"/>
                    <a:pt x="212425" y="14477"/>
                  </a:cubicBezTo>
                  <a:cubicBezTo>
                    <a:pt x="212111" y="13998"/>
                    <a:pt x="211847" y="13519"/>
                    <a:pt x="211830" y="13519"/>
                  </a:cubicBezTo>
                  <a:lnTo>
                    <a:pt x="211830" y="13519"/>
                  </a:lnTo>
                  <a:cubicBezTo>
                    <a:pt x="211797" y="13519"/>
                    <a:pt x="211946" y="13866"/>
                    <a:pt x="212359" y="14808"/>
                  </a:cubicBezTo>
                  <a:cubicBezTo>
                    <a:pt x="211698" y="13949"/>
                    <a:pt x="211401" y="13469"/>
                    <a:pt x="211087" y="12924"/>
                  </a:cubicBezTo>
                  <a:cubicBezTo>
                    <a:pt x="210938" y="12643"/>
                    <a:pt x="210773" y="12362"/>
                    <a:pt x="210541" y="12032"/>
                  </a:cubicBezTo>
                  <a:cubicBezTo>
                    <a:pt x="210327" y="11685"/>
                    <a:pt x="210062" y="11271"/>
                    <a:pt x="209649" y="10776"/>
                  </a:cubicBezTo>
                  <a:lnTo>
                    <a:pt x="209649" y="10776"/>
                  </a:lnTo>
                  <a:cubicBezTo>
                    <a:pt x="209682" y="10941"/>
                    <a:pt x="209616" y="11024"/>
                    <a:pt x="209484" y="11024"/>
                  </a:cubicBezTo>
                  <a:cubicBezTo>
                    <a:pt x="209252" y="11024"/>
                    <a:pt x="208806" y="10792"/>
                    <a:pt x="208277" y="10462"/>
                  </a:cubicBezTo>
                  <a:cubicBezTo>
                    <a:pt x="207996" y="10296"/>
                    <a:pt x="207699" y="10098"/>
                    <a:pt x="207401" y="9900"/>
                  </a:cubicBezTo>
                  <a:cubicBezTo>
                    <a:pt x="206790" y="9189"/>
                    <a:pt x="206179" y="8528"/>
                    <a:pt x="205551" y="7900"/>
                  </a:cubicBezTo>
                  <a:cubicBezTo>
                    <a:pt x="205518" y="7834"/>
                    <a:pt x="205501" y="7785"/>
                    <a:pt x="205484" y="7751"/>
                  </a:cubicBezTo>
                  <a:cubicBezTo>
                    <a:pt x="203964" y="6198"/>
                    <a:pt x="202692" y="5091"/>
                    <a:pt x="201353" y="4099"/>
                  </a:cubicBezTo>
                  <a:cubicBezTo>
                    <a:pt x="200031" y="3124"/>
                    <a:pt x="198610" y="2281"/>
                    <a:pt x="196627" y="1620"/>
                  </a:cubicBezTo>
                  <a:cubicBezTo>
                    <a:pt x="196313" y="1372"/>
                    <a:pt x="194363" y="695"/>
                    <a:pt x="195255" y="629"/>
                  </a:cubicBezTo>
                  <a:lnTo>
                    <a:pt x="195139" y="629"/>
                  </a:lnTo>
                  <a:cubicBezTo>
                    <a:pt x="194858" y="629"/>
                    <a:pt x="194594" y="678"/>
                    <a:pt x="194247" y="678"/>
                  </a:cubicBezTo>
                  <a:cubicBezTo>
                    <a:pt x="194131" y="695"/>
                    <a:pt x="193999" y="695"/>
                    <a:pt x="193850" y="695"/>
                  </a:cubicBezTo>
                  <a:lnTo>
                    <a:pt x="193602" y="695"/>
                  </a:lnTo>
                  <a:cubicBezTo>
                    <a:pt x="193470" y="695"/>
                    <a:pt x="193354" y="678"/>
                    <a:pt x="193206" y="678"/>
                  </a:cubicBezTo>
                  <a:lnTo>
                    <a:pt x="192760" y="678"/>
                  </a:lnTo>
                  <a:cubicBezTo>
                    <a:pt x="191504" y="364"/>
                    <a:pt x="192214" y="364"/>
                    <a:pt x="193040" y="348"/>
                  </a:cubicBezTo>
                  <a:cubicBezTo>
                    <a:pt x="193321" y="348"/>
                    <a:pt x="193619" y="364"/>
                    <a:pt x="193834" y="364"/>
                  </a:cubicBezTo>
                  <a:cubicBezTo>
                    <a:pt x="194247" y="364"/>
                    <a:pt x="194429" y="315"/>
                    <a:pt x="193801" y="1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1022549" y="966897"/>
              <a:ext cx="251216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Format </a:t>
              </a:r>
              <a:r>
                <a:rPr 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Deklarasi</a:t>
              </a:r>
              <a:r>
                <a:rPr 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b="1" i="1" dirty="0">
                  <a:latin typeface="Cambria" panose="02040503050406030204" pitchFamily="18" charset="0"/>
                  <a:ea typeface="Cambria" panose="02040503050406030204" pitchFamily="18" charset="0"/>
                </a:rPr>
                <a:t>Array</a:t>
              </a:r>
              <a:endParaRPr lang="id-ID" b="1" i="1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6" name="Google Shape;5478;p45">
              <a:extLst>
                <a:ext uri="{FF2B5EF4-FFF2-40B4-BE49-F238E27FC236}">
                  <a16:creationId xmlns="" xmlns:a16="http://schemas.microsoft.com/office/drawing/2014/main" id="{9F227F76-3F95-B831-2A5A-72030BB4DA6E}"/>
                </a:ext>
              </a:extLst>
            </p:cNvPr>
            <p:cNvSpPr/>
            <p:nvPr/>
          </p:nvSpPr>
          <p:spPr>
            <a:xfrm>
              <a:off x="829142" y="758711"/>
              <a:ext cx="2570392" cy="952314"/>
            </a:xfrm>
            <a:custGeom>
              <a:avLst/>
              <a:gdLst/>
              <a:ahLst/>
              <a:cxnLst/>
              <a:rect l="l" t="t" r="r" b="b"/>
              <a:pathLst>
                <a:path w="224903" h="127680" extrusionOk="0">
                  <a:moveTo>
                    <a:pt x="205633" y="99999"/>
                  </a:moveTo>
                  <a:cubicBezTo>
                    <a:pt x="205632" y="100000"/>
                    <a:pt x="205631" y="100001"/>
                    <a:pt x="205630" y="100002"/>
                  </a:cubicBezTo>
                  <a:lnTo>
                    <a:pt x="205630" y="100002"/>
                  </a:lnTo>
                  <a:cubicBezTo>
                    <a:pt x="205631" y="100001"/>
                    <a:pt x="205632" y="100000"/>
                    <a:pt x="205633" y="99999"/>
                  </a:cubicBezTo>
                  <a:close/>
                  <a:moveTo>
                    <a:pt x="194445" y="109419"/>
                  </a:moveTo>
                  <a:cubicBezTo>
                    <a:pt x="194164" y="109848"/>
                    <a:pt x="193503" y="110278"/>
                    <a:pt x="192710" y="110691"/>
                  </a:cubicBezTo>
                  <a:cubicBezTo>
                    <a:pt x="193189" y="110262"/>
                    <a:pt x="193751" y="109832"/>
                    <a:pt x="194445" y="109419"/>
                  </a:cubicBezTo>
                  <a:close/>
                  <a:moveTo>
                    <a:pt x="192032" y="110113"/>
                  </a:moveTo>
                  <a:lnTo>
                    <a:pt x="192032" y="110113"/>
                  </a:lnTo>
                  <a:cubicBezTo>
                    <a:pt x="192148" y="110245"/>
                    <a:pt x="191900" y="110708"/>
                    <a:pt x="191570" y="111220"/>
                  </a:cubicBezTo>
                  <a:cubicBezTo>
                    <a:pt x="191140" y="111385"/>
                    <a:pt x="190710" y="111567"/>
                    <a:pt x="190297" y="111716"/>
                  </a:cubicBezTo>
                  <a:cubicBezTo>
                    <a:pt x="190396" y="111551"/>
                    <a:pt x="190495" y="111385"/>
                    <a:pt x="190578" y="111220"/>
                  </a:cubicBezTo>
                  <a:cubicBezTo>
                    <a:pt x="191074" y="110857"/>
                    <a:pt x="191553" y="110493"/>
                    <a:pt x="192032" y="110113"/>
                  </a:cubicBezTo>
                  <a:close/>
                  <a:moveTo>
                    <a:pt x="74235" y="113815"/>
                  </a:moveTo>
                  <a:lnTo>
                    <a:pt x="74235" y="113815"/>
                  </a:lnTo>
                  <a:cubicBezTo>
                    <a:pt x="74362" y="113826"/>
                    <a:pt x="74480" y="113830"/>
                    <a:pt x="74590" y="113831"/>
                  </a:cubicBezTo>
                  <a:lnTo>
                    <a:pt x="74590" y="113831"/>
                  </a:lnTo>
                  <a:lnTo>
                    <a:pt x="74235" y="113815"/>
                  </a:lnTo>
                  <a:close/>
                  <a:moveTo>
                    <a:pt x="143264" y="125449"/>
                  </a:moveTo>
                  <a:cubicBezTo>
                    <a:pt x="143760" y="125449"/>
                    <a:pt x="144272" y="125680"/>
                    <a:pt x="145049" y="125879"/>
                  </a:cubicBezTo>
                  <a:cubicBezTo>
                    <a:pt x="144768" y="125879"/>
                    <a:pt x="144405" y="125895"/>
                    <a:pt x="144025" y="125895"/>
                  </a:cubicBezTo>
                  <a:cubicBezTo>
                    <a:pt x="143413" y="125895"/>
                    <a:pt x="142769" y="125846"/>
                    <a:pt x="142488" y="125631"/>
                  </a:cubicBezTo>
                  <a:cubicBezTo>
                    <a:pt x="142769" y="125498"/>
                    <a:pt x="143016" y="125449"/>
                    <a:pt x="143264" y="125449"/>
                  </a:cubicBezTo>
                  <a:close/>
                  <a:moveTo>
                    <a:pt x="193801" y="1"/>
                  </a:moveTo>
                  <a:cubicBezTo>
                    <a:pt x="193751" y="100"/>
                    <a:pt x="193503" y="116"/>
                    <a:pt x="193140" y="166"/>
                  </a:cubicBezTo>
                  <a:cubicBezTo>
                    <a:pt x="192776" y="232"/>
                    <a:pt x="192280" y="282"/>
                    <a:pt x="191751" y="315"/>
                  </a:cubicBezTo>
                  <a:cubicBezTo>
                    <a:pt x="190694" y="447"/>
                    <a:pt x="189454" y="662"/>
                    <a:pt x="188578" y="943"/>
                  </a:cubicBezTo>
                  <a:cubicBezTo>
                    <a:pt x="188694" y="1042"/>
                    <a:pt x="188909" y="1075"/>
                    <a:pt x="189190" y="1075"/>
                  </a:cubicBezTo>
                  <a:cubicBezTo>
                    <a:pt x="189289" y="1075"/>
                    <a:pt x="189405" y="1075"/>
                    <a:pt x="189520" y="1058"/>
                  </a:cubicBezTo>
                  <a:cubicBezTo>
                    <a:pt x="189967" y="1025"/>
                    <a:pt x="190529" y="992"/>
                    <a:pt x="191123" y="910"/>
                  </a:cubicBezTo>
                  <a:cubicBezTo>
                    <a:pt x="191421" y="860"/>
                    <a:pt x="191735" y="844"/>
                    <a:pt x="192049" y="827"/>
                  </a:cubicBezTo>
                  <a:cubicBezTo>
                    <a:pt x="192363" y="794"/>
                    <a:pt x="192677" y="778"/>
                    <a:pt x="192991" y="761"/>
                  </a:cubicBezTo>
                  <a:cubicBezTo>
                    <a:pt x="193189" y="744"/>
                    <a:pt x="193387" y="744"/>
                    <a:pt x="193586" y="744"/>
                  </a:cubicBezTo>
                  <a:lnTo>
                    <a:pt x="194660" y="744"/>
                  </a:lnTo>
                  <a:cubicBezTo>
                    <a:pt x="194627" y="943"/>
                    <a:pt x="194396" y="1125"/>
                    <a:pt x="194015" y="1273"/>
                  </a:cubicBezTo>
                  <a:cubicBezTo>
                    <a:pt x="193883" y="1323"/>
                    <a:pt x="193718" y="1372"/>
                    <a:pt x="193536" y="1422"/>
                  </a:cubicBezTo>
                  <a:cubicBezTo>
                    <a:pt x="192991" y="1372"/>
                    <a:pt x="192462" y="1339"/>
                    <a:pt x="191917" y="1339"/>
                  </a:cubicBezTo>
                  <a:cubicBezTo>
                    <a:pt x="188264" y="1339"/>
                    <a:pt x="184678" y="2529"/>
                    <a:pt x="181142" y="4000"/>
                  </a:cubicBezTo>
                  <a:cubicBezTo>
                    <a:pt x="178448" y="4843"/>
                    <a:pt x="171805" y="8363"/>
                    <a:pt x="167508" y="9107"/>
                  </a:cubicBezTo>
                  <a:cubicBezTo>
                    <a:pt x="166963" y="9404"/>
                    <a:pt x="166120" y="9801"/>
                    <a:pt x="165938" y="9999"/>
                  </a:cubicBezTo>
                  <a:cubicBezTo>
                    <a:pt x="160699" y="11519"/>
                    <a:pt x="155295" y="12610"/>
                    <a:pt x="149825" y="13469"/>
                  </a:cubicBezTo>
                  <a:cubicBezTo>
                    <a:pt x="149875" y="13387"/>
                    <a:pt x="149858" y="13321"/>
                    <a:pt x="149776" y="13255"/>
                  </a:cubicBezTo>
                  <a:lnTo>
                    <a:pt x="147710" y="13800"/>
                  </a:lnTo>
                  <a:cubicBezTo>
                    <a:pt x="147627" y="13800"/>
                    <a:pt x="147545" y="13816"/>
                    <a:pt x="147462" y="13833"/>
                  </a:cubicBezTo>
                  <a:cubicBezTo>
                    <a:pt x="147528" y="13717"/>
                    <a:pt x="148173" y="13453"/>
                    <a:pt x="147578" y="13453"/>
                  </a:cubicBezTo>
                  <a:lnTo>
                    <a:pt x="147561" y="13453"/>
                  </a:lnTo>
                  <a:cubicBezTo>
                    <a:pt x="147528" y="13602"/>
                    <a:pt x="147231" y="13767"/>
                    <a:pt x="146768" y="13932"/>
                  </a:cubicBezTo>
                  <a:cubicBezTo>
                    <a:pt x="145611" y="14097"/>
                    <a:pt x="144454" y="14263"/>
                    <a:pt x="143297" y="14411"/>
                  </a:cubicBezTo>
                  <a:cubicBezTo>
                    <a:pt x="143248" y="14411"/>
                    <a:pt x="143182" y="14411"/>
                    <a:pt x="143116" y="14395"/>
                  </a:cubicBezTo>
                  <a:cubicBezTo>
                    <a:pt x="143066" y="14411"/>
                    <a:pt x="143016" y="14428"/>
                    <a:pt x="142967" y="14444"/>
                  </a:cubicBezTo>
                  <a:cubicBezTo>
                    <a:pt x="142025" y="14577"/>
                    <a:pt x="141083" y="14692"/>
                    <a:pt x="140141" y="14808"/>
                  </a:cubicBezTo>
                  <a:lnTo>
                    <a:pt x="140042" y="14808"/>
                  </a:lnTo>
                  <a:cubicBezTo>
                    <a:pt x="139959" y="14808"/>
                    <a:pt x="139843" y="14808"/>
                    <a:pt x="139711" y="14825"/>
                  </a:cubicBezTo>
                  <a:cubicBezTo>
                    <a:pt x="139496" y="14891"/>
                    <a:pt x="139232" y="14907"/>
                    <a:pt x="139001" y="14957"/>
                  </a:cubicBezTo>
                  <a:cubicBezTo>
                    <a:pt x="133349" y="15651"/>
                    <a:pt x="127713" y="16262"/>
                    <a:pt x="122210" y="17072"/>
                  </a:cubicBezTo>
                  <a:cubicBezTo>
                    <a:pt x="103817" y="19749"/>
                    <a:pt x="85407" y="22426"/>
                    <a:pt x="67014" y="25104"/>
                  </a:cubicBezTo>
                  <a:cubicBezTo>
                    <a:pt x="65328" y="25352"/>
                    <a:pt x="63659" y="25599"/>
                    <a:pt x="61973" y="25864"/>
                  </a:cubicBezTo>
                  <a:cubicBezTo>
                    <a:pt x="60998" y="25616"/>
                    <a:pt x="59957" y="25368"/>
                    <a:pt x="60040" y="24938"/>
                  </a:cubicBezTo>
                  <a:lnTo>
                    <a:pt x="60040" y="24938"/>
                  </a:lnTo>
                  <a:cubicBezTo>
                    <a:pt x="57776" y="26112"/>
                    <a:pt x="53429" y="24790"/>
                    <a:pt x="49711" y="26723"/>
                  </a:cubicBezTo>
                  <a:cubicBezTo>
                    <a:pt x="48802" y="26723"/>
                    <a:pt x="50389" y="26294"/>
                    <a:pt x="49876" y="26178"/>
                  </a:cubicBezTo>
                  <a:lnTo>
                    <a:pt x="49876" y="26178"/>
                  </a:lnTo>
                  <a:cubicBezTo>
                    <a:pt x="48967" y="26756"/>
                    <a:pt x="47777" y="27103"/>
                    <a:pt x="45497" y="27434"/>
                  </a:cubicBezTo>
                  <a:lnTo>
                    <a:pt x="45728" y="27269"/>
                  </a:lnTo>
                  <a:lnTo>
                    <a:pt x="45728" y="27269"/>
                  </a:lnTo>
                  <a:cubicBezTo>
                    <a:pt x="44175" y="27665"/>
                    <a:pt x="42836" y="27996"/>
                    <a:pt x="41597" y="28310"/>
                  </a:cubicBezTo>
                  <a:cubicBezTo>
                    <a:pt x="40969" y="28458"/>
                    <a:pt x="40374" y="28607"/>
                    <a:pt x="39779" y="28756"/>
                  </a:cubicBezTo>
                  <a:cubicBezTo>
                    <a:pt x="39200" y="28905"/>
                    <a:pt x="38622" y="29053"/>
                    <a:pt x="38027" y="29202"/>
                  </a:cubicBezTo>
                  <a:cubicBezTo>
                    <a:pt x="35697" y="29814"/>
                    <a:pt x="33251" y="30475"/>
                    <a:pt x="29814" y="31780"/>
                  </a:cubicBezTo>
                  <a:lnTo>
                    <a:pt x="30491" y="31978"/>
                  </a:lnTo>
                  <a:cubicBezTo>
                    <a:pt x="29037" y="32557"/>
                    <a:pt x="28673" y="32540"/>
                    <a:pt x="27946" y="32755"/>
                  </a:cubicBezTo>
                  <a:cubicBezTo>
                    <a:pt x="27715" y="33020"/>
                    <a:pt x="27682" y="33119"/>
                    <a:pt x="27814" y="33119"/>
                  </a:cubicBezTo>
                  <a:cubicBezTo>
                    <a:pt x="28012" y="33119"/>
                    <a:pt x="28657" y="32821"/>
                    <a:pt x="29318" y="32557"/>
                  </a:cubicBezTo>
                  <a:cubicBezTo>
                    <a:pt x="29962" y="32292"/>
                    <a:pt x="30624" y="32028"/>
                    <a:pt x="30871" y="32028"/>
                  </a:cubicBezTo>
                  <a:cubicBezTo>
                    <a:pt x="31020" y="32028"/>
                    <a:pt x="31037" y="32111"/>
                    <a:pt x="30805" y="32375"/>
                  </a:cubicBezTo>
                  <a:lnTo>
                    <a:pt x="30789" y="32375"/>
                  </a:lnTo>
                  <a:cubicBezTo>
                    <a:pt x="30227" y="32375"/>
                    <a:pt x="29318" y="32639"/>
                    <a:pt x="28244" y="33053"/>
                  </a:cubicBezTo>
                  <a:cubicBezTo>
                    <a:pt x="27715" y="33267"/>
                    <a:pt x="27137" y="33532"/>
                    <a:pt x="26542" y="33813"/>
                  </a:cubicBezTo>
                  <a:cubicBezTo>
                    <a:pt x="26244" y="33962"/>
                    <a:pt x="25947" y="34094"/>
                    <a:pt x="25649" y="34242"/>
                  </a:cubicBezTo>
                  <a:cubicBezTo>
                    <a:pt x="25352" y="34391"/>
                    <a:pt x="25054" y="34556"/>
                    <a:pt x="24757" y="34722"/>
                  </a:cubicBezTo>
                  <a:cubicBezTo>
                    <a:pt x="24162" y="35036"/>
                    <a:pt x="23567" y="35350"/>
                    <a:pt x="23022" y="35647"/>
                  </a:cubicBezTo>
                  <a:cubicBezTo>
                    <a:pt x="22460" y="35945"/>
                    <a:pt x="21947" y="36259"/>
                    <a:pt x="21468" y="36507"/>
                  </a:cubicBezTo>
                  <a:cubicBezTo>
                    <a:pt x="20989" y="36754"/>
                    <a:pt x="20543" y="36969"/>
                    <a:pt x="20179" y="37101"/>
                  </a:cubicBezTo>
                  <a:cubicBezTo>
                    <a:pt x="19816" y="37234"/>
                    <a:pt x="19535" y="37333"/>
                    <a:pt x="19303" y="37333"/>
                  </a:cubicBezTo>
                  <a:lnTo>
                    <a:pt x="19287" y="37333"/>
                  </a:lnTo>
                  <a:cubicBezTo>
                    <a:pt x="17254" y="38738"/>
                    <a:pt x="20146" y="37333"/>
                    <a:pt x="18163" y="38754"/>
                  </a:cubicBezTo>
                  <a:lnTo>
                    <a:pt x="17469" y="38919"/>
                  </a:lnTo>
                  <a:lnTo>
                    <a:pt x="17204" y="39580"/>
                  </a:lnTo>
                  <a:cubicBezTo>
                    <a:pt x="16560" y="40060"/>
                    <a:pt x="16031" y="40357"/>
                    <a:pt x="15634" y="40522"/>
                  </a:cubicBezTo>
                  <a:cubicBezTo>
                    <a:pt x="15370" y="40638"/>
                    <a:pt x="15155" y="40688"/>
                    <a:pt x="15023" y="40688"/>
                  </a:cubicBezTo>
                  <a:cubicBezTo>
                    <a:pt x="14957" y="40688"/>
                    <a:pt x="14907" y="40688"/>
                    <a:pt x="14874" y="40655"/>
                  </a:cubicBezTo>
                  <a:cubicBezTo>
                    <a:pt x="15188" y="40423"/>
                    <a:pt x="15684" y="39878"/>
                    <a:pt x="15998" y="39597"/>
                  </a:cubicBezTo>
                  <a:lnTo>
                    <a:pt x="15998" y="39597"/>
                  </a:lnTo>
                  <a:cubicBezTo>
                    <a:pt x="15073" y="40142"/>
                    <a:pt x="13949" y="41134"/>
                    <a:pt x="13056" y="42092"/>
                  </a:cubicBezTo>
                  <a:cubicBezTo>
                    <a:pt x="12594" y="42555"/>
                    <a:pt x="12197" y="43018"/>
                    <a:pt x="11867" y="43381"/>
                  </a:cubicBezTo>
                  <a:cubicBezTo>
                    <a:pt x="11586" y="43712"/>
                    <a:pt x="11354" y="43943"/>
                    <a:pt x="11206" y="44092"/>
                  </a:cubicBezTo>
                  <a:cubicBezTo>
                    <a:pt x="11767" y="43580"/>
                    <a:pt x="12329" y="43051"/>
                    <a:pt x="12924" y="42572"/>
                  </a:cubicBezTo>
                  <a:lnTo>
                    <a:pt x="12924" y="42572"/>
                  </a:lnTo>
                  <a:cubicBezTo>
                    <a:pt x="10611" y="45001"/>
                    <a:pt x="8181" y="47860"/>
                    <a:pt x="6198" y="51000"/>
                  </a:cubicBezTo>
                  <a:cubicBezTo>
                    <a:pt x="4199" y="54107"/>
                    <a:pt x="2662" y="57544"/>
                    <a:pt x="1934" y="60733"/>
                  </a:cubicBezTo>
                  <a:cubicBezTo>
                    <a:pt x="2050" y="60601"/>
                    <a:pt x="2166" y="60469"/>
                    <a:pt x="2298" y="60337"/>
                  </a:cubicBezTo>
                  <a:lnTo>
                    <a:pt x="2298" y="60337"/>
                  </a:lnTo>
                  <a:cubicBezTo>
                    <a:pt x="2001" y="61543"/>
                    <a:pt x="1786" y="62386"/>
                    <a:pt x="1620" y="63047"/>
                  </a:cubicBezTo>
                  <a:cubicBezTo>
                    <a:pt x="1439" y="63708"/>
                    <a:pt x="1323" y="64204"/>
                    <a:pt x="1158" y="64716"/>
                  </a:cubicBezTo>
                  <a:cubicBezTo>
                    <a:pt x="877" y="65724"/>
                    <a:pt x="513" y="66815"/>
                    <a:pt x="414" y="69575"/>
                  </a:cubicBezTo>
                  <a:lnTo>
                    <a:pt x="381" y="69377"/>
                  </a:lnTo>
                  <a:lnTo>
                    <a:pt x="381" y="69377"/>
                  </a:lnTo>
                  <a:cubicBezTo>
                    <a:pt x="447" y="69922"/>
                    <a:pt x="530" y="70566"/>
                    <a:pt x="563" y="71260"/>
                  </a:cubicBezTo>
                  <a:cubicBezTo>
                    <a:pt x="629" y="71955"/>
                    <a:pt x="645" y="72698"/>
                    <a:pt x="712" y="73442"/>
                  </a:cubicBezTo>
                  <a:cubicBezTo>
                    <a:pt x="645" y="73244"/>
                    <a:pt x="612" y="73161"/>
                    <a:pt x="563" y="73161"/>
                  </a:cubicBezTo>
                  <a:cubicBezTo>
                    <a:pt x="480" y="73161"/>
                    <a:pt x="431" y="73607"/>
                    <a:pt x="381" y="74037"/>
                  </a:cubicBezTo>
                  <a:cubicBezTo>
                    <a:pt x="331" y="74417"/>
                    <a:pt x="298" y="74781"/>
                    <a:pt x="216" y="74781"/>
                  </a:cubicBezTo>
                  <a:cubicBezTo>
                    <a:pt x="166" y="74781"/>
                    <a:pt x="100" y="74648"/>
                    <a:pt x="1" y="74301"/>
                  </a:cubicBezTo>
                  <a:lnTo>
                    <a:pt x="1" y="74301"/>
                  </a:lnTo>
                  <a:cubicBezTo>
                    <a:pt x="150" y="74979"/>
                    <a:pt x="249" y="75541"/>
                    <a:pt x="365" y="75987"/>
                  </a:cubicBezTo>
                  <a:cubicBezTo>
                    <a:pt x="480" y="76433"/>
                    <a:pt x="579" y="76780"/>
                    <a:pt x="662" y="77061"/>
                  </a:cubicBezTo>
                  <a:cubicBezTo>
                    <a:pt x="827" y="77606"/>
                    <a:pt x="959" y="77871"/>
                    <a:pt x="1075" y="78086"/>
                  </a:cubicBezTo>
                  <a:cubicBezTo>
                    <a:pt x="1307" y="78482"/>
                    <a:pt x="1505" y="78664"/>
                    <a:pt x="2397" y="80267"/>
                  </a:cubicBezTo>
                  <a:lnTo>
                    <a:pt x="2348" y="81143"/>
                  </a:lnTo>
                  <a:cubicBezTo>
                    <a:pt x="2711" y="81672"/>
                    <a:pt x="2926" y="81936"/>
                    <a:pt x="3207" y="82382"/>
                  </a:cubicBezTo>
                  <a:cubicBezTo>
                    <a:pt x="3356" y="82597"/>
                    <a:pt x="3521" y="82862"/>
                    <a:pt x="3719" y="83209"/>
                  </a:cubicBezTo>
                  <a:cubicBezTo>
                    <a:pt x="3802" y="83391"/>
                    <a:pt x="3918" y="83605"/>
                    <a:pt x="4050" y="83837"/>
                  </a:cubicBezTo>
                  <a:cubicBezTo>
                    <a:pt x="4165" y="84068"/>
                    <a:pt x="4298" y="84332"/>
                    <a:pt x="4479" y="84613"/>
                  </a:cubicBezTo>
                  <a:cubicBezTo>
                    <a:pt x="4182" y="84233"/>
                    <a:pt x="4050" y="84085"/>
                    <a:pt x="3984" y="84085"/>
                  </a:cubicBezTo>
                  <a:lnTo>
                    <a:pt x="3967" y="84085"/>
                  </a:lnTo>
                  <a:cubicBezTo>
                    <a:pt x="3901" y="84134"/>
                    <a:pt x="3918" y="84349"/>
                    <a:pt x="3967" y="84564"/>
                  </a:cubicBezTo>
                  <a:cubicBezTo>
                    <a:pt x="4000" y="84779"/>
                    <a:pt x="4017" y="85010"/>
                    <a:pt x="3918" y="85010"/>
                  </a:cubicBezTo>
                  <a:cubicBezTo>
                    <a:pt x="3818" y="85010"/>
                    <a:pt x="3637" y="84828"/>
                    <a:pt x="3290" y="84349"/>
                  </a:cubicBezTo>
                  <a:lnTo>
                    <a:pt x="3290" y="84349"/>
                  </a:lnTo>
                  <a:cubicBezTo>
                    <a:pt x="4248" y="87142"/>
                    <a:pt x="5702" y="88844"/>
                    <a:pt x="6876" y="90166"/>
                  </a:cubicBezTo>
                  <a:cubicBezTo>
                    <a:pt x="7487" y="90811"/>
                    <a:pt x="8033" y="91373"/>
                    <a:pt x="8479" y="91934"/>
                  </a:cubicBezTo>
                  <a:cubicBezTo>
                    <a:pt x="8958" y="92480"/>
                    <a:pt x="9322" y="93042"/>
                    <a:pt x="9586" y="93736"/>
                  </a:cubicBezTo>
                  <a:cubicBezTo>
                    <a:pt x="9850" y="93851"/>
                    <a:pt x="10032" y="93917"/>
                    <a:pt x="10131" y="93917"/>
                  </a:cubicBezTo>
                  <a:cubicBezTo>
                    <a:pt x="10528" y="93917"/>
                    <a:pt x="9867" y="93141"/>
                    <a:pt x="9156" y="92314"/>
                  </a:cubicBezTo>
                  <a:cubicBezTo>
                    <a:pt x="8694" y="91802"/>
                    <a:pt x="8231" y="91240"/>
                    <a:pt x="7933" y="90877"/>
                  </a:cubicBezTo>
                  <a:cubicBezTo>
                    <a:pt x="7735" y="90645"/>
                    <a:pt x="7619" y="90480"/>
                    <a:pt x="7652" y="90480"/>
                  </a:cubicBezTo>
                  <a:cubicBezTo>
                    <a:pt x="7652" y="90480"/>
                    <a:pt x="7702" y="90530"/>
                    <a:pt x="7801" y="90612"/>
                  </a:cubicBezTo>
                  <a:cubicBezTo>
                    <a:pt x="7702" y="90397"/>
                    <a:pt x="7702" y="90298"/>
                    <a:pt x="7785" y="90298"/>
                  </a:cubicBezTo>
                  <a:cubicBezTo>
                    <a:pt x="7917" y="90298"/>
                    <a:pt x="8264" y="90563"/>
                    <a:pt x="8694" y="90959"/>
                  </a:cubicBezTo>
                  <a:cubicBezTo>
                    <a:pt x="9024" y="91273"/>
                    <a:pt x="9454" y="91637"/>
                    <a:pt x="9834" y="92017"/>
                  </a:cubicBezTo>
                  <a:cubicBezTo>
                    <a:pt x="10231" y="92381"/>
                    <a:pt x="10594" y="92794"/>
                    <a:pt x="10908" y="93108"/>
                  </a:cubicBezTo>
                  <a:cubicBezTo>
                    <a:pt x="11536" y="93719"/>
                    <a:pt x="11867" y="94496"/>
                    <a:pt x="12528" y="95454"/>
                  </a:cubicBezTo>
                  <a:cubicBezTo>
                    <a:pt x="12842" y="95934"/>
                    <a:pt x="13238" y="96479"/>
                    <a:pt x="13800" y="97057"/>
                  </a:cubicBezTo>
                  <a:cubicBezTo>
                    <a:pt x="14081" y="97338"/>
                    <a:pt x="14395" y="97652"/>
                    <a:pt x="14759" y="97966"/>
                  </a:cubicBezTo>
                  <a:cubicBezTo>
                    <a:pt x="15122" y="98264"/>
                    <a:pt x="15519" y="98561"/>
                    <a:pt x="15965" y="98875"/>
                  </a:cubicBezTo>
                  <a:cubicBezTo>
                    <a:pt x="15651" y="98660"/>
                    <a:pt x="15568" y="98677"/>
                    <a:pt x="15221" y="98429"/>
                  </a:cubicBezTo>
                  <a:lnTo>
                    <a:pt x="15221" y="98429"/>
                  </a:lnTo>
                  <a:cubicBezTo>
                    <a:pt x="15849" y="99024"/>
                    <a:pt x="16593" y="99454"/>
                    <a:pt x="17386" y="99867"/>
                  </a:cubicBezTo>
                  <a:cubicBezTo>
                    <a:pt x="17783" y="100082"/>
                    <a:pt x="18179" y="100313"/>
                    <a:pt x="18593" y="100561"/>
                  </a:cubicBezTo>
                  <a:cubicBezTo>
                    <a:pt x="19006" y="100809"/>
                    <a:pt x="19419" y="101090"/>
                    <a:pt x="19832" y="101453"/>
                  </a:cubicBezTo>
                  <a:cubicBezTo>
                    <a:pt x="20477" y="101503"/>
                    <a:pt x="21088" y="101800"/>
                    <a:pt x="21600" y="102065"/>
                  </a:cubicBezTo>
                  <a:cubicBezTo>
                    <a:pt x="21947" y="102230"/>
                    <a:pt x="22245" y="102379"/>
                    <a:pt x="22509" y="102379"/>
                  </a:cubicBezTo>
                  <a:cubicBezTo>
                    <a:pt x="22641" y="102379"/>
                    <a:pt x="22757" y="102329"/>
                    <a:pt x="22873" y="102247"/>
                  </a:cubicBezTo>
                  <a:cubicBezTo>
                    <a:pt x="22228" y="101966"/>
                    <a:pt x="21617" y="101652"/>
                    <a:pt x="20972" y="101371"/>
                  </a:cubicBezTo>
                  <a:cubicBezTo>
                    <a:pt x="20344" y="101073"/>
                    <a:pt x="19733" y="100726"/>
                    <a:pt x="19105" y="100412"/>
                  </a:cubicBezTo>
                  <a:lnTo>
                    <a:pt x="19105" y="100412"/>
                  </a:lnTo>
                  <a:cubicBezTo>
                    <a:pt x="19650" y="100660"/>
                    <a:pt x="20196" y="100875"/>
                    <a:pt x="20774" y="101073"/>
                  </a:cubicBezTo>
                  <a:cubicBezTo>
                    <a:pt x="21352" y="101272"/>
                    <a:pt x="21947" y="101453"/>
                    <a:pt x="22592" y="101668"/>
                  </a:cubicBezTo>
                  <a:cubicBezTo>
                    <a:pt x="23220" y="101883"/>
                    <a:pt x="23897" y="102098"/>
                    <a:pt x="24625" y="102412"/>
                  </a:cubicBezTo>
                  <a:cubicBezTo>
                    <a:pt x="25352" y="102709"/>
                    <a:pt x="26128" y="103056"/>
                    <a:pt x="26988" y="103519"/>
                  </a:cubicBezTo>
                  <a:lnTo>
                    <a:pt x="26905" y="103519"/>
                  </a:lnTo>
                  <a:cubicBezTo>
                    <a:pt x="26492" y="103519"/>
                    <a:pt x="25467" y="103271"/>
                    <a:pt x="24740" y="103089"/>
                  </a:cubicBezTo>
                  <a:lnTo>
                    <a:pt x="24740" y="103089"/>
                  </a:lnTo>
                  <a:cubicBezTo>
                    <a:pt x="25699" y="103734"/>
                    <a:pt x="26806" y="103800"/>
                    <a:pt x="27831" y="104411"/>
                  </a:cubicBezTo>
                  <a:cubicBezTo>
                    <a:pt x="27765" y="104478"/>
                    <a:pt x="27649" y="104511"/>
                    <a:pt x="27484" y="104511"/>
                  </a:cubicBezTo>
                  <a:cubicBezTo>
                    <a:pt x="26971" y="104511"/>
                    <a:pt x="25996" y="104180"/>
                    <a:pt x="24906" y="103717"/>
                  </a:cubicBezTo>
                  <a:cubicBezTo>
                    <a:pt x="24178" y="103436"/>
                    <a:pt x="23418" y="103056"/>
                    <a:pt x="22658" y="102742"/>
                  </a:cubicBezTo>
                  <a:cubicBezTo>
                    <a:pt x="21914" y="102428"/>
                    <a:pt x="21187" y="102114"/>
                    <a:pt x="20559" y="101949"/>
                  </a:cubicBezTo>
                  <a:lnTo>
                    <a:pt x="20559" y="101949"/>
                  </a:lnTo>
                  <a:cubicBezTo>
                    <a:pt x="21038" y="102362"/>
                    <a:pt x="22162" y="102841"/>
                    <a:pt x="23022" y="103139"/>
                  </a:cubicBezTo>
                  <a:cubicBezTo>
                    <a:pt x="23864" y="103453"/>
                    <a:pt x="24393" y="103684"/>
                    <a:pt x="23650" y="103783"/>
                  </a:cubicBezTo>
                  <a:lnTo>
                    <a:pt x="23864" y="103783"/>
                  </a:lnTo>
                  <a:cubicBezTo>
                    <a:pt x="24311" y="103783"/>
                    <a:pt x="24773" y="103866"/>
                    <a:pt x="25236" y="104015"/>
                  </a:cubicBezTo>
                  <a:cubicBezTo>
                    <a:pt x="25765" y="104180"/>
                    <a:pt x="26310" y="104444"/>
                    <a:pt x="26905" y="104692"/>
                  </a:cubicBezTo>
                  <a:cubicBezTo>
                    <a:pt x="28079" y="105205"/>
                    <a:pt x="29417" y="105783"/>
                    <a:pt x="31004" y="105866"/>
                  </a:cubicBezTo>
                  <a:lnTo>
                    <a:pt x="30673" y="106229"/>
                  </a:lnTo>
                  <a:cubicBezTo>
                    <a:pt x="31169" y="106295"/>
                    <a:pt x="32193" y="106411"/>
                    <a:pt x="33053" y="106642"/>
                  </a:cubicBezTo>
                  <a:cubicBezTo>
                    <a:pt x="32474" y="106709"/>
                    <a:pt x="31913" y="106725"/>
                    <a:pt x="31334" y="106758"/>
                  </a:cubicBezTo>
                  <a:cubicBezTo>
                    <a:pt x="33863" y="106989"/>
                    <a:pt x="35895" y="108477"/>
                    <a:pt x="38292" y="108692"/>
                  </a:cubicBezTo>
                  <a:cubicBezTo>
                    <a:pt x="35846" y="108179"/>
                    <a:pt x="35598" y="107948"/>
                    <a:pt x="35730" y="107799"/>
                  </a:cubicBezTo>
                  <a:cubicBezTo>
                    <a:pt x="35846" y="107634"/>
                    <a:pt x="36308" y="107535"/>
                    <a:pt x="35333" y="107122"/>
                  </a:cubicBezTo>
                  <a:lnTo>
                    <a:pt x="35333" y="107122"/>
                  </a:lnTo>
                  <a:cubicBezTo>
                    <a:pt x="38374" y="107551"/>
                    <a:pt x="39167" y="107981"/>
                    <a:pt x="40060" y="108510"/>
                  </a:cubicBezTo>
                  <a:cubicBezTo>
                    <a:pt x="40506" y="108774"/>
                    <a:pt x="40985" y="109055"/>
                    <a:pt x="41762" y="109320"/>
                  </a:cubicBezTo>
                  <a:cubicBezTo>
                    <a:pt x="42506" y="109568"/>
                    <a:pt x="43530" y="109815"/>
                    <a:pt x="45051" y="110014"/>
                  </a:cubicBezTo>
                  <a:cubicBezTo>
                    <a:pt x="44010" y="109848"/>
                    <a:pt x="42159" y="109254"/>
                    <a:pt x="43348" y="109254"/>
                  </a:cubicBezTo>
                  <a:lnTo>
                    <a:pt x="43415" y="109254"/>
                  </a:lnTo>
                  <a:cubicBezTo>
                    <a:pt x="44687" y="109568"/>
                    <a:pt x="46356" y="109981"/>
                    <a:pt x="47116" y="110328"/>
                  </a:cubicBezTo>
                  <a:cubicBezTo>
                    <a:pt x="47976" y="110427"/>
                    <a:pt x="48488" y="110476"/>
                    <a:pt x="48752" y="110476"/>
                  </a:cubicBezTo>
                  <a:cubicBezTo>
                    <a:pt x="49893" y="110476"/>
                    <a:pt x="46869" y="109782"/>
                    <a:pt x="48422" y="109766"/>
                  </a:cubicBezTo>
                  <a:lnTo>
                    <a:pt x="48422" y="109766"/>
                  </a:lnTo>
                  <a:cubicBezTo>
                    <a:pt x="48951" y="110030"/>
                    <a:pt x="49380" y="110113"/>
                    <a:pt x="49810" y="110113"/>
                  </a:cubicBezTo>
                  <a:cubicBezTo>
                    <a:pt x="50174" y="110113"/>
                    <a:pt x="50521" y="110047"/>
                    <a:pt x="50934" y="109997"/>
                  </a:cubicBezTo>
                  <a:cubicBezTo>
                    <a:pt x="51347" y="109931"/>
                    <a:pt x="51810" y="109882"/>
                    <a:pt x="52355" y="109882"/>
                  </a:cubicBezTo>
                  <a:lnTo>
                    <a:pt x="52603" y="109882"/>
                  </a:lnTo>
                  <a:lnTo>
                    <a:pt x="52570" y="110344"/>
                  </a:lnTo>
                  <a:cubicBezTo>
                    <a:pt x="53677" y="110526"/>
                    <a:pt x="54371" y="110609"/>
                    <a:pt x="54817" y="110609"/>
                  </a:cubicBezTo>
                  <a:cubicBezTo>
                    <a:pt x="55396" y="110609"/>
                    <a:pt x="55578" y="110493"/>
                    <a:pt x="55743" y="110377"/>
                  </a:cubicBezTo>
                  <a:cubicBezTo>
                    <a:pt x="55908" y="110262"/>
                    <a:pt x="56057" y="110146"/>
                    <a:pt x="56536" y="110146"/>
                  </a:cubicBezTo>
                  <a:cubicBezTo>
                    <a:pt x="56933" y="110146"/>
                    <a:pt x="57528" y="110229"/>
                    <a:pt x="58519" y="110410"/>
                  </a:cubicBezTo>
                  <a:lnTo>
                    <a:pt x="56536" y="110823"/>
                  </a:lnTo>
                  <a:lnTo>
                    <a:pt x="58916" y="110939"/>
                  </a:lnTo>
                  <a:lnTo>
                    <a:pt x="58371" y="111402"/>
                  </a:lnTo>
                  <a:cubicBezTo>
                    <a:pt x="58817" y="111385"/>
                    <a:pt x="59197" y="111369"/>
                    <a:pt x="59544" y="111369"/>
                  </a:cubicBezTo>
                  <a:cubicBezTo>
                    <a:pt x="61296" y="111369"/>
                    <a:pt x="62188" y="111567"/>
                    <a:pt x="64270" y="111931"/>
                  </a:cubicBezTo>
                  <a:cubicBezTo>
                    <a:pt x="63841" y="111633"/>
                    <a:pt x="64320" y="111336"/>
                    <a:pt x="65609" y="111336"/>
                  </a:cubicBezTo>
                  <a:cubicBezTo>
                    <a:pt x="65973" y="111336"/>
                    <a:pt x="66402" y="111352"/>
                    <a:pt x="66914" y="111418"/>
                  </a:cubicBezTo>
                  <a:cubicBezTo>
                    <a:pt x="68402" y="111881"/>
                    <a:pt x="66006" y="111732"/>
                    <a:pt x="69179" y="112063"/>
                  </a:cubicBezTo>
                  <a:cubicBezTo>
                    <a:pt x="68765" y="112179"/>
                    <a:pt x="68352" y="112294"/>
                    <a:pt x="67840" y="112294"/>
                  </a:cubicBezTo>
                  <a:cubicBezTo>
                    <a:pt x="67394" y="112294"/>
                    <a:pt x="66898" y="112212"/>
                    <a:pt x="66286" y="111931"/>
                  </a:cubicBezTo>
                  <a:cubicBezTo>
                    <a:pt x="66121" y="112063"/>
                    <a:pt x="65543" y="112129"/>
                    <a:pt x="65394" y="112261"/>
                  </a:cubicBezTo>
                  <a:cubicBezTo>
                    <a:pt x="66981" y="112774"/>
                    <a:pt x="69476" y="112840"/>
                    <a:pt x="70616" y="112988"/>
                  </a:cubicBezTo>
                  <a:cubicBezTo>
                    <a:pt x="70187" y="112922"/>
                    <a:pt x="69658" y="112823"/>
                    <a:pt x="69393" y="112724"/>
                  </a:cubicBezTo>
                  <a:lnTo>
                    <a:pt x="74037" y="112707"/>
                  </a:lnTo>
                  <a:lnTo>
                    <a:pt x="74037" y="112707"/>
                  </a:lnTo>
                  <a:cubicBezTo>
                    <a:pt x="74731" y="112972"/>
                    <a:pt x="74153" y="113021"/>
                    <a:pt x="73574" y="113088"/>
                  </a:cubicBezTo>
                  <a:cubicBezTo>
                    <a:pt x="73839" y="113104"/>
                    <a:pt x="74103" y="113121"/>
                    <a:pt x="74351" y="113121"/>
                  </a:cubicBezTo>
                  <a:cubicBezTo>
                    <a:pt x="74467" y="113121"/>
                    <a:pt x="74583" y="113121"/>
                    <a:pt x="74682" y="113104"/>
                  </a:cubicBezTo>
                  <a:lnTo>
                    <a:pt x="75029" y="113104"/>
                  </a:lnTo>
                  <a:cubicBezTo>
                    <a:pt x="75442" y="113104"/>
                    <a:pt x="75921" y="113121"/>
                    <a:pt x="76533" y="113187"/>
                  </a:cubicBezTo>
                  <a:cubicBezTo>
                    <a:pt x="76169" y="113484"/>
                    <a:pt x="76169" y="113831"/>
                    <a:pt x="74731" y="113831"/>
                  </a:cubicBezTo>
                  <a:cubicBezTo>
                    <a:pt x="74686" y="113831"/>
                    <a:pt x="74639" y="113831"/>
                    <a:pt x="74590" y="113831"/>
                  </a:cubicBezTo>
                  <a:lnTo>
                    <a:pt x="74590" y="113831"/>
                  </a:lnTo>
                  <a:lnTo>
                    <a:pt x="78615" y="114013"/>
                  </a:lnTo>
                  <a:cubicBezTo>
                    <a:pt x="78879" y="114211"/>
                    <a:pt x="80780" y="114773"/>
                    <a:pt x="80201" y="114823"/>
                  </a:cubicBezTo>
                  <a:cubicBezTo>
                    <a:pt x="82581" y="115401"/>
                    <a:pt x="86200" y="114988"/>
                    <a:pt x="89340" y="115781"/>
                  </a:cubicBezTo>
                  <a:cubicBezTo>
                    <a:pt x="89423" y="115765"/>
                    <a:pt x="89572" y="115748"/>
                    <a:pt x="89786" y="115748"/>
                  </a:cubicBezTo>
                  <a:cubicBezTo>
                    <a:pt x="89985" y="115748"/>
                    <a:pt x="90216" y="115765"/>
                    <a:pt x="90530" y="115781"/>
                  </a:cubicBezTo>
                  <a:cubicBezTo>
                    <a:pt x="93521" y="116360"/>
                    <a:pt x="96083" y="117252"/>
                    <a:pt x="99702" y="117368"/>
                  </a:cubicBezTo>
                  <a:lnTo>
                    <a:pt x="101602" y="118392"/>
                  </a:lnTo>
                  <a:cubicBezTo>
                    <a:pt x="101867" y="118425"/>
                    <a:pt x="102065" y="118442"/>
                    <a:pt x="102197" y="118442"/>
                  </a:cubicBezTo>
                  <a:cubicBezTo>
                    <a:pt x="102710" y="118442"/>
                    <a:pt x="102330" y="118211"/>
                    <a:pt x="102016" y="117979"/>
                  </a:cubicBezTo>
                  <a:cubicBezTo>
                    <a:pt x="101685" y="117764"/>
                    <a:pt x="101421" y="117533"/>
                    <a:pt x="102181" y="117533"/>
                  </a:cubicBezTo>
                  <a:cubicBezTo>
                    <a:pt x="102495" y="117533"/>
                    <a:pt x="102974" y="117566"/>
                    <a:pt x="103685" y="117665"/>
                  </a:cubicBezTo>
                  <a:cubicBezTo>
                    <a:pt x="106973" y="118045"/>
                    <a:pt x="104792" y="118442"/>
                    <a:pt x="105916" y="118839"/>
                  </a:cubicBezTo>
                  <a:cubicBezTo>
                    <a:pt x="106312" y="118839"/>
                    <a:pt x="106808" y="118822"/>
                    <a:pt x="107353" y="118822"/>
                  </a:cubicBezTo>
                  <a:cubicBezTo>
                    <a:pt x="109023" y="118822"/>
                    <a:pt x="111237" y="118954"/>
                    <a:pt x="113418" y="119797"/>
                  </a:cubicBezTo>
                  <a:cubicBezTo>
                    <a:pt x="112410" y="119731"/>
                    <a:pt x="111650" y="119483"/>
                    <a:pt x="110708" y="119351"/>
                  </a:cubicBezTo>
                  <a:lnTo>
                    <a:pt x="110708" y="119351"/>
                  </a:lnTo>
                  <a:lnTo>
                    <a:pt x="112923" y="120161"/>
                  </a:lnTo>
                  <a:lnTo>
                    <a:pt x="112493" y="120161"/>
                  </a:lnTo>
                  <a:cubicBezTo>
                    <a:pt x="111799" y="120161"/>
                    <a:pt x="111187" y="120128"/>
                    <a:pt x="110675" y="120095"/>
                  </a:cubicBezTo>
                  <a:cubicBezTo>
                    <a:pt x="110163" y="120061"/>
                    <a:pt x="109783" y="120028"/>
                    <a:pt x="109551" y="120028"/>
                  </a:cubicBezTo>
                  <a:cubicBezTo>
                    <a:pt x="109138" y="120028"/>
                    <a:pt x="109237" y="120144"/>
                    <a:pt x="110163" y="120557"/>
                  </a:cubicBezTo>
                  <a:cubicBezTo>
                    <a:pt x="110262" y="120326"/>
                    <a:pt x="110626" y="120243"/>
                    <a:pt x="111154" y="120243"/>
                  </a:cubicBezTo>
                  <a:cubicBezTo>
                    <a:pt x="112080" y="120243"/>
                    <a:pt x="113485" y="120508"/>
                    <a:pt x="114906" y="120772"/>
                  </a:cubicBezTo>
                  <a:cubicBezTo>
                    <a:pt x="116311" y="121037"/>
                    <a:pt x="117732" y="121301"/>
                    <a:pt x="118624" y="121301"/>
                  </a:cubicBezTo>
                  <a:cubicBezTo>
                    <a:pt x="119136" y="121301"/>
                    <a:pt x="119483" y="121218"/>
                    <a:pt x="119583" y="121003"/>
                  </a:cubicBezTo>
                  <a:lnTo>
                    <a:pt x="121020" y="121582"/>
                  </a:lnTo>
                  <a:cubicBezTo>
                    <a:pt x="120591" y="121483"/>
                    <a:pt x="120508" y="121549"/>
                    <a:pt x="120095" y="121450"/>
                  </a:cubicBezTo>
                  <a:lnTo>
                    <a:pt x="120095" y="121450"/>
                  </a:lnTo>
                  <a:cubicBezTo>
                    <a:pt x="120905" y="121797"/>
                    <a:pt x="121450" y="121912"/>
                    <a:pt x="121896" y="121912"/>
                  </a:cubicBezTo>
                  <a:cubicBezTo>
                    <a:pt x="122243" y="121912"/>
                    <a:pt x="122541" y="121846"/>
                    <a:pt x="122871" y="121780"/>
                  </a:cubicBezTo>
                  <a:cubicBezTo>
                    <a:pt x="123185" y="121714"/>
                    <a:pt x="123549" y="121648"/>
                    <a:pt x="124012" y="121648"/>
                  </a:cubicBezTo>
                  <a:cubicBezTo>
                    <a:pt x="124540" y="121648"/>
                    <a:pt x="125218" y="121731"/>
                    <a:pt x="126160" y="121978"/>
                  </a:cubicBezTo>
                  <a:cubicBezTo>
                    <a:pt x="127383" y="122342"/>
                    <a:pt x="128226" y="122706"/>
                    <a:pt x="127532" y="122706"/>
                  </a:cubicBezTo>
                  <a:lnTo>
                    <a:pt x="127399" y="122706"/>
                  </a:lnTo>
                  <a:lnTo>
                    <a:pt x="130391" y="123036"/>
                  </a:lnTo>
                  <a:cubicBezTo>
                    <a:pt x="130969" y="123168"/>
                    <a:pt x="131035" y="123301"/>
                    <a:pt x="130738" y="123301"/>
                  </a:cubicBezTo>
                  <a:cubicBezTo>
                    <a:pt x="130688" y="123301"/>
                    <a:pt x="130605" y="123284"/>
                    <a:pt x="130523" y="123284"/>
                  </a:cubicBezTo>
                  <a:cubicBezTo>
                    <a:pt x="131894" y="123548"/>
                    <a:pt x="133266" y="123813"/>
                    <a:pt x="134654" y="124061"/>
                  </a:cubicBezTo>
                  <a:lnTo>
                    <a:pt x="134605" y="124094"/>
                  </a:lnTo>
                  <a:cubicBezTo>
                    <a:pt x="135233" y="124028"/>
                    <a:pt x="136555" y="124011"/>
                    <a:pt x="137332" y="124011"/>
                  </a:cubicBezTo>
                  <a:lnTo>
                    <a:pt x="137530" y="124011"/>
                  </a:lnTo>
                  <a:cubicBezTo>
                    <a:pt x="137976" y="124160"/>
                    <a:pt x="137976" y="124209"/>
                    <a:pt x="137827" y="124209"/>
                  </a:cubicBezTo>
                  <a:cubicBezTo>
                    <a:pt x="137761" y="124209"/>
                    <a:pt x="137679" y="124193"/>
                    <a:pt x="137579" y="124193"/>
                  </a:cubicBezTo>
                  <a:cubicBezTo>
                    <a:pt x="137480" y="124176"/>
                    <a:pt x="137381" y="124176"/>
                    <a:pt x="137315" y="124176"/>
                  </a:cubicBezTo>
                  <a:cubicBezTo>
                    <a:pt x="137199" y="124176"/>
                    <a:pt x="137133" y="124193"/>
                    <a:pt x="137199" y="124243"/>
                  </a:cubicBezTo>
                  <a:cubicBezTo>
                    <a:pt x="138059" y="124309"/>
                    <a:pt x="138901" y="124358"/>
                    <a:pt x="139761" y="124408"/>
                  </a:cubicBezTo>
                  <a:cubicBezTo>
                    <a:pt x="140257" y="124656"/>
                    <a:pt x="139926" y="124788"/>
                    <a:pt x="139265" y="124788"/>
                  </a:cubicBezTo>
                  <a:cubicBezTo>
                    <a:pt x="138637" y="124788"/>
                    <a:pt x="137695" y="124672"/>
                    <a:pt x="136869" y="124490"/>
                  </a:cubicBezTo>
                  <a:lnTo>
                    <a:pt x="136869" y="124490"/>
                  </a:lnTo>
                  <a:cubicBezTo>
                    <a:pt x="137926" y="125350"/>
                    <a:pt x="138472" y="125366"/>
                    <a:pt x="139348" y="125366"/>
                  </a:cubicBezTo>
                  <a:cubicBezTo>
                    <a:pt x="140240" y="125383"/>
                    <a:pt x="141480" y="125383"/>
                    <a:pt x="143991" y="126126"/>
                  </a:cubicBezTo>
                  <a:cubicBezTo>
                    <a:pt x="143182" y="126093"/>
                    <a:pt x="142372" y="125994"/>
                    <a:pt x="141562" y="125928"/>
                  </a:cubicBezTo>
                  <a:lnTo>
                    <a:pt x="141562" y="125928"/>
                  </a:lnTo>
                  <a:cubicBezTo>
                    <a:pt x="142289" y="126407"/>
                    <a:pt x="143132" y="126688"/>
                    <a:pt x="144140" y="126887"/>
                  </a:cubicBezTo>
                  <a:cubicBezTo>
                    <a:pt x="145132" y="127118"/>
                    <a:pt x="146289" y="127316"/>
                    <a:pt x="147677" y="127680"/>
                  </a:cubicBezTo>
                  <a:cubicBezTo>
                    <a:pt x="147346" y="127515"/>
                    <a:pt x="145991" y="127102"/>
                    <a:pt x="145082" y="126672"/>
                  </a:cubicBezTo>
                  <a:cubicBezTo>
                    <a:pt x="144206" y="126259"/>
                    <a:pt x="143744" y="125895"/>
                    <a:pt x="144983" y="125895"/>
                  </a:cubicBezTo>
                  <a:lnTo>
                    <a:pt x="145115" y="125895"/>
                  </a:lnTo>
                  <a:cubicBezTo>
                    <a:pt x="145710" y="126060"/>
                    <a:pt x="146470" y="126193"/>
                    <a:pt x="147511" y="126193"/>
                  </a:cubicBezTo>
                  <a:cubicBezTo>
                    <a:pt x="147792" y="126193"/>
                    <a:pt x="148106" y="126176"/>
                    <a:pt x="148437" y="126160"/>
                  </a:cubicBezTo>
                  <a:lnTo>
                    <a:pt x="148437" y="126160"/>
                  </a:lnTo>
                  <a:cubicBezTo>
                    <a:pt x="148404" y="126622"/>
                    <a:pt x="149891" y="126639"/>
                    <a:pt x="151759" y="126738"/>
                  </a:cubicBezTo>
                  <a:lnTo>
                    <a:pt x="151593" y="127333"/>
                  </a:lnTo>
                  <a:cubicBezTo>
                    <a:pt x="153643" y="127234"/>
                    <a:pt x="153477" y="126953"/>
                    <a:pt x="154667" y="126672"/>
                  </a:cubicBezTo>
                  <a:cubicBezTo>
                    <a:pt x="156915" y="126754"/>
                    <a:pt x="157394" y="127168"/>
                    <a:pt x="157956" y="127548"/>
                  </a:cubicBezTo>
                  <a:cubicBezTo>
                    <a:pt x="159790" y="127515"/>
                    <a:pt x="159146" y="127349"/>
                    <a:pt x="158584" y="127168"/>
                  </a:cubicBezTo>
                  <a:cubicBezTo>
                    <a:pt x="158022" y="126969"/>
                    <a:pt x="157559" y="126771"/>
                    <a:pt x="159691" y="126589"/>
                  </a:cubicBezTo>
                  <a:cubicBezTo>
                    <a:pt x="160451" y="126573"/>
                    <a:pt x="161145" y="126540"/>
                    <a:pt x="161823" y="126474"/>
                  </a:cubicBezTo>
                  <a:cubicBezTo>
                    <a:pt x="162501" y="126407"/>
                    <a:pt x="163145" y="126275"/>
                    <a:pt x="163806" y="126143"/>
                  </a:cubicBezTo>
                  <a:cubicBezTo>
                    <a:pt x="164484" y="126027"/>
                    <a:pt x="165161" y="125829"/>
                    <a:pt x="165872" y="125598"/>
                  </a:cubicBezTo>
                  <a:cubicBezTo>
                    <a:pt x="166599" y="125383"/>
                    <a:pt x="167376" y="125151"/>
                    <a:pt x="168218" y="124837"/>
                  </a:cubicBezTo>
                  <a:cubicBezTo>
                    <a:pt x="168582" y="124771"/>
                    <a:pt x="168813" y="124755"/>
                    <a:pt x="168946" y="124755"/>
                  </a:cubicBezTo>
                  <a:cubicBezTo>
                    <a:pt x="169260" y="124755"/>
                    <a:pt x="169061" y="124871"/>
                    <a:pt x="168846" y="125003"/>
                  </a:cubicBezTo>
                  <a:cubicBezTo>
                    <a:pt x="168648" y="125135"/>
                    <a:pt x="168433" y="125267"/>
                    <a:pt x="168714" y="125267"/>
                  </a:cubicBezTo>
                  <a:lnTo>
                    <a:pt x="168747" y="125267"/>
                  </a:lnTo>
                  <a:cubicBezTo>
                    <a:pt x="169293" y="124937"/>
                    <a:pt x="169855" y="124623"/>
                    <a:pt x="170400" y="124276"/>
                  </a:cubicBezTo>
                  <a:cubicBezTo>
                    <a:pt x="170499" y="124259"/>
                    <a:pt x="170582" y="124243"/>
                    <a:pt x="170631" y="124243"/>
                  </a:cubicBezTo>
                  <a:cubicBezTo>
                    <a:pt x="170797" y="124243"/>
                    <a:pt x="170730" y="124358"/>
                    <a:pt x="170697" y="124441"/>
                  </a:cubicBezTo>
                  <a:cubicBezTo>
                    <a:pt x="172119" y="123780"/>
                    <a:pt x="170631" y="123846"/>
                    <a:pt x="172879" y="122871"/>
                  </a:cubicBezTo>
                  <a:cubicBezTo>
                    <a:pt x="173061" y="122441"/>
                    <a:pt x="174300" y="122243"/>
                    <a:pt x="175820" y="121846"/>
                  </a:cubicBezTo>
                  <a:cubicBezTo>
                    <a:pt x="177324" y="121450"/>
                    <a:pt x="179093" y="120822"/>
                    <a:pt x="180216" y="119781"/>
                  </a:cubicBezTo>
                  <a:cubicBezTo>
                    <a:pt x="180315" y="119764"/>
                    <a:pt x="180382" y="119747"/>
                    <a:pt x="180431" y="119747"/>
                  </a:cubicBezTo>
                  <a:cubicBezTo>
                    <a:pt x="180762" y="119747"/>
                    <a:pt x="180134" y="120293"/>
                    <a:pt x="180398" y="120392"/>
                  </a:cubicBezTo>
                  <a:cubicBezTo>
                    <a:pt x="182100" y="119186"/>
                    <a:pt x="182794" y="118657"/>
                    <a:pt x="183422" y="118161"/>
                  </a:cubicBezTo>
                  <a:cubicBezTo>
                    <a:pt x="184034" y="117649"/>
                    <a:pt x="184563" y="117186"/>
                    <a:pt x="185786" y="115996"/>
                  </a:cubicBezTo>
                  <a:cubicBezTo>
                    <a:pt x="186645" y="115583"/>
                    <a:pt x="187521" y="115170"/>
                    <a:pt x="188364" y="114740"/>
                  </a:cubicBezTo>
                  <a:lnTo>
                    <a:pt x="188364" y="114740"/>
                  </a:lnTo>
                  <a:cubicBezTo>
                    <a:pt x="188050" y="114872"/>
                    <a:pt x="187835" y="114922"/>
                    <a:pt x="187703" y="114922"/>
                  </a:cubicBezTo>
                  <a:cubicBezTo>
                    <a:pt x="186992" y="114922"/>
                    <a:pt x="188545" y="113319"/>
                    <a:pt x="189884" y="111865"/>
                  </a:cubicBezTo>
                  <a:lnTo>
                    <a:pt x="189884" y="111865"/>
                  </a:lnTo>
                  <a:cubicBezTo>
                    <a:pt x="189768" y="111914"/>
                    <a:pt x="189669" y="111947"/>
                    <a:pt x="189570" y="111980"/>
                  </a:cubicBezTo>
                  <a:cubicBezTo>
                    <a:pt x="189785" y="111815"/>
                    <a:pt x="190000" y="111666"/>
                    <a:pt x="190198" y="111501"/>
                  </a:cubicBezTo>
                  <a:lnTo>
                    <a:pt x="190198" y="111501"/>
                  </a:lnTo>
                  <a:cubicBezTo>
                    <a:pt x="190099" y="111633"/>
                    <a:pt x="190000" y="111749"/>
                    <a:pt x="189884" y="111865"/>
                  </a:cubicBezTo>
                  <a:cubicBezTo>
                    <a:pt x="190016" y="111815"/>
                    <a:pt x="190148" y="111765"/>
                    <a:pt x="190297" y="111716"/>
                  </a:cubicBezTo>
                  <a:lnTo>
                    <a:pt x="190297" y="111716"/>
                  </a:lnTo>
                  <a:cubicBezTo>
                    <a:pt x="189785" y="112559"/>
                    <a:pt x="189322" y="113385"/>
                    <a:pt x="189686" y="113567"/>
                  </a:cubicBezTo>
                  <a:cubicBezTo>
                    <a:pt x="189851" y="113368"/>
                    <a:pt x="190181" y="113054"/>
                    <a:pt x="190578" y="112724"/>
                  </a:cubicBezTo>
                  <a:lnTo>
                    <a:pt x="190578" y="112724"/>
                  </a:lnTo>
                  <a:cubicBezTo>
                    <a:pt x="190462" y="112939"/>
                    <a:pt x="190380" y="113104"/>
                    <a:pt x="190495" y="113104"/>
                  </a:cubicBezTo>
                  <a:cubicBezTo>
                    <a:pt x="190495" y="113104"/>
                    <a:pt x="190495" y="113088"/>
                    <a:pt x="190512" y="113088"/>
                  </a:cubicBezTo>
                  <a:cubicBezTo>
                    <a:pt x="190644" y="113071"/>
                    <a:pt x="190876" y="112740"/>
                    <a:pt x="191272" y="112228"/>
                  </a:cubicBezTo>
                  <a:lnTo>
                    <a:pt x="192363" y="112261"/>
                  </a:lnTo>
                  <a:lnTo>
                    <a:pt x="192363" y="111914"/>
                  </a:lnTo>
                  <a:cubicBezTo>
                    <a:pt x="193057" y="111485"/>
                    <a:pt x="193735" y="111022"/>
                    <a:pt x="194412" y="110559"/>
                  </a:cubicBezTo>
                  <a:cubicBezTo>
                    <a:pt x="195106" y="110113"/>
                    <a:pt x="195767" y="109617"/>
                    <a:pt x="196428" y="109138"/>
                  </a:cubicBezTo>
                  <a:cubicBezTo>
                    <a:pt x="196990" y="108444"/>
                    <a:pt x="197502" y="107733"/>
                    <a:pt x="197998" y="107006"/>
                  </a:cubicBezTo>
                  <a:cubicBezTo>
                    <a:pt x="198246" y="106642"/>
                    <a:pt x="198511" y="106279"/>
                    <a:pt x="198758" y="105899"/>
                  </a:cubicBezTo>
                  <a:cubicBezTo>
                    <a:pt x="199023" y="105519"/>
                    <a:pt x="199287" y="105139"/>
                    <a:pt x="199552" y="104742"/>
                  </a:cubicBezTo>
                  <a:cubicBezTo>
                    <a:pt x="200659" y="103172"/>
                    <a:pt x="201898" y="101404"/>
                    <a:pt x="203617" y="99288"/>
                  </a:cubicBezTo>
                  <a:lnTo>
                    <a:pt x="203617" y="99288"/>
                  </a:lnTo>
                  <a:cubicBezTo>
                    <a:pt x="203088" y="100627"/>
                    <a:pt x="204030" y="100049"/>
                    <a:pt x="204427" y="100511"/>
                  </a:cubicBezTo>
                  <a:cubicBezTo>
                    <a:pt x="202973" y="101189"/>
                    <a:pt x="201766" y="103767"/>
                    <a:pt x="199634" y="105651"/>
                  </a:cubicBezTo>
                  <a:cubicBezTo>
                    <a:pt x="200080" y="105271"/>
                    <a:pt x="200328" y="105139"/>
                    <a:pt x="200444" y="105139"/>
                  </a:cubicBezTo>
                  <a:cubicBezTo>
                    <a:pt x="200576" y="105139"/>
                    <a:pt x="200510" y="105353"/>
                    <a:pt x="200394" y="105535"/>
                  </a:cubicBezTo>
                  <a:lnTo>
                    <a:pt x="201221" y="104527"/>
                  </a:lnTo>
                  <a:lnTo>
                    <a:pt x="202031" y="103503"/>
                  </a:lnTo>
                  <a:lnTo>
                    <a:pt x="202824" y="102478"/>
                  </a:lnTo>
                  <a:lnTo>
                    <a:pt x="203584" y="101437"/>
                  </a:lnTo>
                  <a:cubicBezTo>
                    <a:pt x="203634" y="101503"/>
                    <a:pt x="203683" y="101536"/>
                    <a:pt x="203766" y="101536"/>
                  </a:cubicBezTo>
                  <a:cubicBezTo>
                    <a:pt x="204112" y="101536"/>
                    <a:pt x="204789" y="100761"/>
                    <a:pt x="205630" y="100002"/>
                  </a:cubicBezTo>
                  <a:lnTo>
                    <a:pt x="205630" y="100002"/>
                  </a:lnTo>
                  <a:cubicBezTo>
                    <a:pt x="205613" y="100016"/>
                    <a:pt x="205583" y="100016"/>
                    <a:pt x="205567" y="100016"/>
                  </a:cubicBezTo>
                  <a:cubicBezTo>
                    <a:pt x="204989" y="100016"/>
                    <a:pt x="205484" y="99206"/>
                    <a:pt x="206278" y="98181"/>
                  </a:cubicBezTo>
                  <a:cubicBezTo>
                    <a:pt x="206658" y="97636"/>
                    <a:pt x="207137" y="97024"/>
                    <a:pt x="207583" y="96446"/>
                  </a:cubicBezTo>
                  <a:cubicBezTo>
                    <a:pt x="208013" y="95851"/>
                    <a:pt x="208410" y="95273"/>
                    <a:pt x="208657" y="94826"/>
                  </a:cubicBezTo>
                  <a:cubicBezTo>
                    <a:pt x="208839" y="94876"/>
                    <a:pt x="208905" y="95041"/>
                    <a:pt x="208740" y="95454"/>
                  </a:cubicBezTo>
                  <a:cubicBezTo>
                    <a:pt x="208558" y="95868"/>
                    <a:pt x="208145" y="96512"/>
                    <a:pt x="207302" y="97471"/>
                  </a:cubicBezTo>
                  <a:cubicBezTo>
                    <a:pt x="208492" y="96611"/>
                    <a:pt x="208806" y="95702"/>
                    <a:pt x="209137" y="94810"/>
                  </a:cubicBezTo>
                  <a:cubicBezTo>
                    <a:pt x="209451" y="93917"/>
                    <a:pt x="209699" y="92992"/>
                    <a:pt x="210756" y="92067"/>
                  </a:cubicBezTo>
                  <a:lnTo>
                    <a:pt x="210756" y="92067"/>
                  </a:lnTo>
                  <a:cubicBezTo>
                    <a:pt x="210409" y="92579"/>
                    <a:pt x="210178" y="92810"/>
                    <a:pt x="210161" y="93108"/>
                  </a:cubicBezTo>
                  <a:cubicBezTo>
                    <a:pt x="210310" y="92777"/>
                    <a:pt x="210574" y="92348"/>
                    <a:pt x="210872" y="91918"/>
                  </a:cubicBezTo>
                  <a:cubicBezTo>
                    <a:pt x="211153" y="91472"/>
                    <a:pt x="211467" y="91025"/>
                    <a:pt x="211764" y="90645"/>
                  </a:cubicBezTo>
                  <a:cubicBezTo>
                    <a:pt x="212194" y="90067"/>
                    <a:pt x="212574" y="89637"/>
                    <a:pt x="212690" y="89637"/>
                  </a:cubicBezTo>
                  <a:cubicBezTo>
                    <a:pt x="212723" y="89637"/>
                    <a:pt x="212739" y="89687"/>
                    <a:pt x="212706" y="89803"/>
                  </a:cubicBezTo>
                  <a:lnTo>
                    <a:pt x="212376" y="90315"/>
                  </a:lnTo>
                  <a:lnTo>
                    <a:pt x="212376" y="90315"/>
                  </a:lnTo>
                  <a:cubicBezTo>
                    <a:pt x="213549" y="88613"/>
                    <a:pt x="215235" y="85935"/>
                    <a:pt x="216375" y="83457"/>
                  </a:cubicBezTo>
                  <a:cubicBezTo>
                    <a:pt x="216673" y="82862"/>
                    <a:pt x="216920" y="82250"/>
                    <a:pt x="217152" y="81688"/>
                  </a:cubicBezTo>
                  <a:cubicBezTo>
                    <a:pt x="217367" y="81126"/>
                    <a:pt x="217581" y="80631"/>
                    <a:pt x="217714" y="80168"/>
                  </a:cubicBezTo>
                  <a:cubicBezTo>
                    <a:pt x="217995" y="79259"/>
                    <a:pt x="218127" y="78598"/>
                    <a:pt x="217995" y="78383"/>
                  </a:cubicBezTo>
                  <a:lnTo>
                    <a:pt x="217995" y="78383"/>
                  </a:lnTo>
                  <a:cubicBezTo>
                    <a:pt x="218110" y="78383"/>
                    <a:pt x="218672" y="79276"/>
                    <a:pt x="218705" y="79573"/>
                  </a:cubicBezTo>
                  <a:cubicBezTo>
                    <a:pt x="218854" y="77755"/>
                    <a:pt x="218920" y="75954"/>
                    <a:pt x="218904" y="74153"/>
                  </a:cubicBezTo>
                  <a:cubicBezTo>
                    <a:pt x="219184" y="73442"/>
                    <a:pt x="219432" y="72715"/>
                    <a:pt x="219680" y="71988"/>
                  </a:cubicBezTo>
                  <a:lnTo>
                    <a:pt x="220358" y="71988"/>
                  </a:lnTo>
                  <a:cubicBezTo>
                    <a:pt x="220639" y="72037"/>
                    <a:pt x="220870" y="72153"/>
                    <a:pt x="221002" y="72467"/>
                  </a:cubicBezTo>
                  <a:cubicBezTo>
                    <a:pt x="221135" y="72781"/>
                    <a:pt x="221151" y="73310"/>
                    <a:pt x="220936" y="74169"/>
                  </a:cubicBezTo>
                  <a:cubicBezTo>
                    <a:pt x="221168" y="73706"/>
                    <a:pt x="221399" y="73211"/>
                    <a:pt x="221630" y="72550"/>
                  </a:cubicBezTo>
                  <a:cubicBezTo>
                    <a:pt x="221845" y="71888"/>
                    <a:pt x="222110" y="71079"/>
                    <a:pt x="222258" y="70038"/>
                  </a:cubicBezTo>
                  <a:lnTo>
                    <a:pt x="222258" y="70038"/>
                  </a:lnTo>
                  <a:cubicBezTo>
                    <a:pt x="222077" y="70451"/>
                    <a:pt x="221515" y="70880"/>
                    <a:pt x="221201" y="70880"/>
                  </a:cubicBezTo>
                  <a:cubicBezTo>
                    <a:pt x="221035" y="70880"/>
                    <a:pt x="220953" y="70748"/>
                    <a:pt x="221019" y="70451"/>
                  </a:cubicBezTo>
                  <a:cubicBezTo>
                    <a:pt x="222440" y="68269"/>
                    <a:pt x="221944" y="68881"/>
                    <a:pt x="223266" y="66104"/>
                  </a:cubicBezTo>
                  <a:lnTo>
                    <a:pt x="223266" y="66104"/>
                  </a:lnTo>
                  <a:cubicBezTo>
                    <a:pt x="223184" y="66253"/>
                    <a:pt x="223085" y="66319"/>
                    <a:pt x="223002" y="66319"/>
                  </a:cubicBezTo>
                  <a:cubicBezTo>
                    <a:pt x="222622" y="66319"/>
                    <a:pt x="222225" y="65245"/>
                    <a:pt x="222473" y="64055"/>
                  </a:cubicBezTo>
                  <a:lnTo>
                    <a:pt x="222473" y="64055"/>
                  </a:lnTo>
                  <a:cubicBezTo>
                    <a:pt x="222572" y="64320"/>
                    <a:pt x="223465" y="64171"/>
                    <a:pt x="223547" y="64667"/>
                  </a:cubicBezTo>
                  <a:cubicBezTo>
                    <a:pt x="223498" y="64006"/>
                    <a:pt x="223481" y="63345"/>
                    <a:pt x="223399" y="62684"/>
                  </a:cubicBezTo>
                  <a:lnTo>
                    <a:pt x="223200" y="60816"/>
                  </a:lnTo>
                  <a:lnTo>
                    <a:pt x="223200" y="60816"/>
                  </a:lnTo>
                  <a:cubicBezTo>
                    <a:pt x="223233" y="61031"/>
                    <a:pt x="223333" y="61114"/>
                    <a:pt x="223465" y="61114"/>
                  </a:cubicBezTo>
                  <a:cubicBezTo>
                    <a:pt x="223762" y="61114"/>
                    <a:pt x="224208" y="60634"/>
                    <a:pt x="224473" y="60089"/>
                  </a:cubicBezTo>
                  <a:lnTo>
                    <a:pt x="224473" y="60089"/>
                  </a:lnTo>
                  <a:cubicBezTo>
                    <a:pt x="224456" y="60106"/>
                    <a:pt x="224440" y="60106"/>
                    <a:pt x="224440" y="60106"/>
                  </a:cubicBezTo>
                  <a:cubicBezTo>
                    <a:pt x="224357" y="60106"/>
                    <a:pt x="224456" y="59312"/>
                    <a:pt x="224572" y="58354"/>
                  </a:cubicBezTo>
                  <a:cubicBezTo>
                    <a:pt x="224704" y="57296"/>
                    <a:pt x="224787" y="56057"/>
                    <a:pt x="224787" y="55511"/>
                  </a:cubicBezTo>
                  <a:lnTo>
                    <a:pt x="224787" y="55511"/>
                  </a:lnTo>
                  <a:lnTo>
                    <a:pt x="224423" y="57197"/>
                  </a:lnTo>
                  <a:cubicBezTo>
                    <a:pt x="224688" y="54933"/>
                    <a:pt x="224274" y="53793"/>
                    <a:pt x="223911" y="52685"/>
                  </a:cubicBezTo>
                  <a:cubicBezTo>
                    <a:pt x="223481" y="51562"/>
                    <a:pt x="223118" y="50487"/>
                    <a:pt x="222969" y="48289"/>
                  </a:cubicBezTo>
                  <a:lnTo>
                    <a:pt x="222969" y="48289"/>
                  </a:lnTo>
                  <a:cubicBezTo>
                    <a:pt x="223085" y="48521"/>
                    <a:pt x="223415" y="48818"/>
                    <a:pt x="223729" y="48818"/>
                  </a:cubicBezTo>
                  <a:cubicBezTo>
                    <a:pt x="224076" y="48818"/>
                    <a:pt x="224407" y="48455"/>
                    <a:pt x="224390" y="47232"/>
                  </a:cubicBezTo>
                  <a:cubicBezTo>
                    <a:pt x="224208" y="46984"/>
                    <a:pt x="223944" y="46587"/>
                    <a:pt x="223597" y="46075"/>
                  </a:cubicBezTo>
                  <a:cubicBezTo>
                    <a:pt x="223266" y="45563"/>
                    <a:pt x="222870" y="44951"/>
                    <a:pt x="222407" y="44241"/>
                  </a:cubicBezTo>
                  <a:cubicBezTo>
                    <a:pt x="222357" y="44141"/>
                    <a:pt x="222291" y="44042"/>
                    <a:pt x="222225" y="43943"/>
                  </a:cubicBezTo>
                  <a:cubicBezTo>
                    <a:pt x="222143" y="43447"/>
                    <a:pt x="222077" y="42935"/>
                    <a:pt x="221977" y="42423"/>
                  </a:cubicBezTo>
                  <a:cubicBezTo>
                    <a:pt x="221779" y="41365"/>
                    <a:pt x="221531" y="40241"/>
                    <a:pt x="221250" y="39085"/>
                  </a:cubicBezTo>
                  <a:lnTo>
                    <a:pt x="221250" y="39085"/>
                  </a:lnTo>
                  <a:cubicBezTo>
                    <a:pt x="221399" y="39332"/>
                    <a:pt x="221564" y="39597"/>
                    <a:pt x="221713" y="39845"/>
                  </a:cubicBezTo>
                  <a:cubicBezTo>
                    <a:pt x="222225" y="40721"/>
                    <a:pt x="222738" y="41613"/>
                    <a:pt x="223167" y="42505"/>
                  </a:cubicBezTo>
                  <a:cubicBezTo>
                    <a:pt x="223580" y="43381"/>
                    <a:pt x="223977" y="44224"/>
                    <a:pt x="224241" y="44935"/>
                  </a:cubicBezTo>
                  <a:cubicBezTo>
                    <a:pt x="224225" y="43200"/>
                    <a:pt x="224539" y="44406"/>
                    <a:pt x="224093" y="41861"/>
                  </a:cubicBezTo>
                  <a:cubicBezTo>
                    <a:pt x="224109" y="41696"/>
                    <a:pt x="224142" y="41630"/>
                    <a:pt x="224175" y="41630"/>
                  </a:cubicBezTo>
                  <a:cubicBezTo>
                    <a:pt x="224258" y="41630"/>
                    <a:pt x="224390" y="41894"/>
                    <a:pt x="224489" y="42258"/>
                  </a:cubicBezTo>
                  <a:cubicBezTo>
                    <a:pt x="224671" y="42803"/>
                    <a:pt x="224836" y="43563"/>
                    <a:pt x="224902" y="43943"/>
                  </a:cubicBezTo>
                  <a:cubicBezTo>
                    <a:pt x="224655" y="41927"/>
                    <a:pt x="224308" y="39944"/>
                    <a:pt x="223894" y="37977"/>
                  </a:cubicBezTo>
                  <a:cubicBezTo>
                    <a:pt x="223861" y="37994"/>
                    <a:pt x="223845" y="38010"/>
                    <a:pt x="223812" y="38010"/>
                  </a:cubicBezTo>
                  <a:cubicBezTo>
                    <a:pt x="223531" y="38010"/>
                    <a:pt x="223151" y="37019"/>
                    <a:pt x="222738" y="36044"/>
                  </a:cubicBezTo>
                  <a:cubicBezTo>
                    <a:pt x="222324" y="35069"/>
                    <a:pt x="221895" y="34094"/>
                    <a:pt x="221663" y="34094"/>
                  </a:cubicBezTo>
                  <a:cubicBezTo>
                    <a:pt x="221630" y="34094"/>
                    <a:pt x="221614" y="34094"/>
                    <a:pt x="221597" y="34110"/>
                  </a:cubicBezTo>
                  <a:cubicBezTo>
                    <a:pt x="222440" y="36093"/>
                    <a:pt x="223200" y="38126"/>
                    <a:pt x="223878" y="40192"/>
                  </a:cubicBezTo>
                  <a:cubicBezTo>
                    <a:pt x="223861" y="40208"/>
                    <a:pt x="223828" y="40225"/>
                    <a:pt x="223795" y="40225"/>
                  </a:cubicBezTo>
                  <a:cubicBezTo>
                    <a:pt x="223481" y="40225"/>
                    <a:pt x="222886" y="39432"/>
                    <a:pt x="222258" y="38209"/>
                  </a:cubicBezTo>
                  <a:cubicBezTo>
                    <a:pt x="221548" y="36854"/>
                    <a:pt x="220754" y="34986"/>
                    <a:pt x="220176" y="33003"/>
                  </a:cubicBezTo>
                  <a:cubicBezTo>
                    <a:pt x="220143" y="32722"/>
                    <a:pt x="220226" y="32606"/>
                    <a:pt x="220374" y="32606"/>
                  </a:cubicBezTo>
                  <a:cubicBezTo>
                    <a:pt x="220556" y="32606"/>
                    <a:pt x="220821" y="32788"/>
                    <a:pt x="221068" y="32953"/>
                  </a:cubicBezTo>
                  <a:cubicBezTo>
                    <a:pt x="221316" y="33119"/>
                    <a:pt x="221548" y="33300"/>
                    <a:pt x="221647" y="33300"/>
                  </a:cubicBezTo>
                  <a:cubicBezTo>
                    <a:pt x="221647" y="33300"/>
                    <a:pt x="221663" y="33300"/>
                    <a:pt x="221663" y="33284"/>
                  </a:cubicBezTo>
                  <a:cubicBezTo>
                    <a:pt x="221482" y="33053"/>
                    <a:pt x="221085" y="32144"/>
                    <a:pt x="220721" y="31235"/>
                  </a:cubicBezTo>
                  <a:cubicBezTo>
                    <a:pt x="220341" y="30326"/>
                    <a:pt x="220011" y="29433"/>
                    <a:pt x="220011" y="29235"/>
                  </a:cubicBezTo>
                  <a:lnTo>
                    <a:pt x="220011" y="29235"/>
                  </a:lnTo>
                  <a:cubicBezTo>
                    <a:pt x="220341" y="29747"/>
                    <a:pt x="220622" y="30276"/>
                    <a:pt x="220936" y="30805"/>
                  </a:cubicBezTo>
                  <a:cubicBezTo>
                    <a:pt x="220391" y="28508"/>
                    <a:pt x="218854" y="27500"/>
                    <a:pt x="218325" y="24707"/>
                  </a:cubicBezTo>
                  <a:cubicBezTo>
                    <a:pt x="217995" y="23798"/>
                    <a:pt x="217895" y="21716"/>
                    <a:pt x="217466" y="21716"/>
                  </a:cubicBezTo>
                  <a:cubicBezTo>
                    <a:pt x="217482" y="22773"/>
                    <a:pt x="216772" y="23600"/>
                    <a:pt x="216028" y="23947"/>
                  </a:cubicBezTo>
                  <a:cubicBezTo>
                    <a:pt x="215582" y="22972"/>
                    <a:pt x="215103" y="21997"/>
                    <a:pt x="214623" y="21022"/>
                  </a:cubicBezTo>
                  <a:lnTo>
                    <a:pt x="214623" y="21022"/>
                  </a:lnTo>
                  <a:lnTo>
                    <a:pt x="214904" y="21038"/>
                  </a:lnTo>
                  <a:lnTo>
                    <a:pt x="214623" y="20476"/>
                  </a:lnTo>
                  <a:lnTo>
                    <a:pt x="214408" y="20609"/>
                  </a:lnTo>
                  <a:cubicBezTo>
                    <a:pt x="213913" y="19634"/>
                    <a:pt x="213384" y="18659"/>
                    <a:pt x="212839" y="17700"/>
                  </a:cubicBezTo>
                  <a:cubicBezTo>
                    <a:pt x="212872" y="17634"/>
                    <a:pt x="212921" y="17601"/>
                    <a:pt x="213004" y="17601"/>
                  </a:cubicBezTo>
                  <a:cubicBezTo>
                    <a:pt x="213202" y="17601"/>
                    <a:pt x="213533" y="17799"/>
                    <a:pt x="213863" y="18014"/>
                  </a:cubicBezTo>
                  <a:cubicBezTo>
                    <a:pt x="214227" y="18245"/>
                    <a:pt x="214574" y="18510"/>
                    <a:pt x="214789" y="18510"/>
                  </a:cubicBezTo>
                  <a:cubicBezTo>
                    <a:pt x="214904" y="18510"/>
                    <a:pt x="214970" y="18394"/>
                    <a:pt x="214937" y="18113"/>
                  </a:cubicBezTo>
                  <a:lnTo>
                    <a:pt x="214921" y="18113"/>
                  </a:lnTo>
                  <a:cubicBezTo>
                    <a:pt x="214739" y="18113"/>
                    <a:pt x="214128" y="17469"/>
                    <a:pt x="213896" y="17204"/>
                  </a:cubicBezTo>
                  <a:cubicBezTo>
                    <a:pt x="213500" y="16246"/>
                    <a:pt x="214590" y="17287"/>
                    <a:pt x="213367" y="15419"/>
                  </a:cubicBezTo>
                  <a:cubicBezTo>
                    <a:pt x="213119" y="15419"/>
                    <a:pt x="212756" y="14940"/>
                    <a:pt x="212425" y="14477"/>
                  </a:cubicBezTo>
                  <a:cubicBezTo>
                    <a:pt x="212111" y="13998"/>
                    <a:pt x="211847" y="13519"/>
                    <a:pt x="211830" y="13519"/>
                  </a:cubicBezTo>
                  <a:lnTo>
                    <a:pt x="211830" y="13519"/>
                  </a:lnTo>
                  <a:cubicBezTo>
                    <a:pt x="211797" y="13519"/>
                    <a:pt x="211946" y="13866"/>
                    <a:pt x="212359" y="14808"/>
                  </a:cubicBezTo>
                  <a:cubicBezTo>
                    <a:pt x="211698" y="13949"/>
                    <a:pt x="211401" y="13469"/>
                    <a:pt x="211087" y="12924"/>
                  </a:cubicBezTo>
                  <a:cubicBezTo>
                    <a:pt x="210938" y="12643"/>
                    <a:pt x="210773" y="12362"/>
                    <a:pt x="210541" y="12032"/>
                  </a:cubicBezTo>
                  <a:cubicBezTo>
                    <a:pt x="210327" y="11685"/>
                    <a:pt x="210062" y="11271"/>
                    <a:pt x="209649" y="10776"/>
                  </a:cubicBezTo>
                  <a:lnTo>
                    <a:pt x="209649" y="10776"/>
                  </a:lnTo>
                  <a:cubicBezTo>
                    <a:pt x="209682" y="10941"/>
                    <a:pt x="209616" y="11024"/>
                    <a:pt x="209484" y="11024"/>
                  </a:cubicBezTo>
                  <a:cubicBezTo>
                    <a:pt x="209252" y="11024"/>
                    <a:pt x="208806" y="10792"/>
                    <a:pt x="208277" y="10462"/>
                  </a:cubicBezTo>
                  <a:cubicBezTo>
                    <a:pt x="207996" y="10296"/>
                    <a:pt x="207699" y="10098"/>
                    <a:pt x="207401" y="9900"/>
                  </a:cubicBezTo>
                  <a:cubicBezTo>
                    <a:pt x="206790" y="9189"/>
                    <a:pt x="206179" y="8528"/>
                    <a:pt x="205551" y="7900"/>
                  </a:cubicBezTo>
                  <a:cubicBezTo>
                    <a:pt x="205518" y="7834"/>
                    <a:pt x="205501" y="7785"/>
                    <a:pt x="205484" y="7751"/>
                  </a:cubicBezTo>
                  <a:cubicBezTo>
                    <a:pt x="203964" y="6198"/>
                    <a:pt x="202692" y="5091"/>
                    <a:pt x="201353" y="4099"/>
                  </a:cubicBezTo>
                  <a:cubicBezTo>
                    <a:pt x="200031" y="3124"/>
                    <a:pt x="198610" y="2281"/>
                    <a:pt x="196627" y="1620"/>
                  </a:cubicBezTo>
                  <a:cubicBezTo>
                    <a:pt x="196313" y="1372"/>
                    <a:pt x="194363" y="695"/>
                    <a:pt x="195255" y="629"/>
                  </a:cubicBezTo>
                  <a:lnTo>
                    <a:pt x="195139" y="629"/>
                  </a:lnTo>
                  <a:cubicBezTo>
                    <a:pt x="194858" y="629"/>
                    <a:pt x="194594" y="678"/>
                    <a:pt x="194247" y="678"/>
                  </a:cubicBezTo>
                  <a:cubicBezTo>
                    <a:pt x="194131" y="695"/>
                    <a:pt x="193999" y="695"/>
                    <a:pt x="193850" y="695"/>
                  </a:cubicBezTo>
                  <a:lnTo>
                    <a:pt x="193602" y="695"/>
                  </a:lnTo>
                  <a:cubicBezTo>
                    <a:pt x="193470" y="695"/>
                    <a:pt x="193354" y="678"/>
                    <a:pt x="193206" y="678"/>
                  </a:cubicBezTo>
                  <a:lnTo>
                    <a:pt x="192760" y="678"/>
                  </a:lnTo>
                  <a:cubicBezTo>
                    <a:pt x="191504" y="364"/>
                    <a:pt x="192214" y="364"/>
                    <a:pt x="193040" y="348"/>
                  </a:cubicBezTo>
                  <a:cubicBezTo>
                    <a:pt x="193321" y="348"/>
                    <a:pt x="193619" y="364"/>
                    <a:pt x="193834" y="364"/>
                  </a:cubicBezTo>
                  <a:cubicBezTo>
                    <a:pt x="194247" y="364"/>
                    <a:pt x="194429" y="315"/>
                    <a:pt x="193801" y="1"/>
                  </a:cubicBezTo>
                  <a:close/>
                </a:path>
              </a:pathLst>
            </a:custGeom>
            <a:noFill/>
            <a:ln w="38100">
              <a:solidFill>
                <a:srgbClr val="E7AFAF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8" name="Rectangle 7"/>
          <p:cNvSpPr/>
          <p:nvPr/>
        </p:nvSpPr>
        <p:spPr>
          <a:xfrm>
            <a:off x="3624270" y="719548"/>
            <a:ext cx="73100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mempunyai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struktur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beragam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jumlah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elemen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tetap atau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static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sehingga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harus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dideklarasikan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pada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awal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program.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pendeklarasian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harus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memperhatikan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banyaknya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elemen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array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tipe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data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tiap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elemen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9142" y="2231130"/>
            <a:ext cx="5039393" cy="369332"/>
          </a:xfrm>
          <a:prstGeom prst="rect">
            <a:avLst/>
          </a:prstGeom>
          <a:solidFill>
            <a:srgbClr val="E7AFAF"/>
          </a:solidFill>
        </p:spPr>
        <p:txBody>
          <a:bodyPr wrap="none">
            <a:spAutoFit/>
          </a:bodyPr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Format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umum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pendeklarasian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yaitu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9142" y="2744341"/>
            <a:ext cx="38359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1)    Cara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pertama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(lebih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dianjurkan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)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358278" y="3133099"/>
            <a:ext cx="8840178" cy="3747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600" spc="300" dirty="0" err="1" smtClean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tipedata</a:t>
            </a:r>
            <a:r>
              <a:rPr lang="en-US" sz="1600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[] </a:t>
            </a:r>
            <a:r>
              <a:rPr lang="en-US" sz="1600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variable_array</a:t>
            </a:r>
            <a:r>
              <a:rPr lang="en-US" sz="1600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;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287204" y="3501866"/>
            <a:ext cx="3646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int</a:t>
            </a:r>
            <a:r>
              <a:rPr lang="en-US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[] </a:t>
            </a:r>
            <a:r>
              <a:rPr lang="en-US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iniArray</a:t>
            </a:r>
            <a:r>
              <a:rPr lang="en-US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;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29142" y="3953180"/>
            <a:ext cx="36155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2)    Cara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kedua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(tidak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dianjurkan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)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358278" y="4341938"/>
            <a:ext cx="8840178" cy="3747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600" spc="300" dirty="0" err="1" smtClean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tipedata</a:t>
            </a:r>
            <a:r>
              <a:rPr lang="en-US" sz="1600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[] </a:t>
            </a:r>
            <a:r>
              <a:rPr lang="en-US" sz="1600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variable_array</a:t>
            </a:r>
            <a:r>
              <a:rPr lang="en-US" sz="1600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;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287204" y="4710705"/>
            <a:ext cx="32940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int</a:t>
            </a:r>
            <a:r>
              <a:rPr lang="en-US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</a:t>
            </a:r>
            <a:r>
              <a:rPr lang="en-US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iniArray</a:t>
            </a:r>
            <a:r>
              <a:rPr lang="en-US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;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29142" y="5140804"/>
            <a:ext cx="46794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2)    Cara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ketiga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menggunakan kata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kunci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new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287204" y="5451866"/>
            <a:ext cx="6291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String[] user = new String[5];</a:t>
            </a:r>
          </a:p>
        </p:txBody>
      </p:sp>
    </p:spTree>
    <p:extLst>
      <p:ext uri="{BB962C8B-B14F-4D97-AF65-F5344CB8AC3E}">
        <p14:creationId xmlns:p14="http://schemas.microsoft.com/office/powerpoint/2010/main" val="213490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pattFill prst="shingle">
            <a:fgClr>
              <a:srgbClr val="F79646">
                <a:lumMod val="40000"/>
                <a:lumOff val="60000"/>
              </a:srgbClr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837652" y="593756"/>
            <a:ext cx="10501459" cy="6147612"/>
          </a:xfrm>
          <a:prstGeom prst="roundRect">
            <a:avLst>
              <a:gd name="adj" fmla="val 12483"/>
            </a:avLst>
          </a:prstGeom>
          <a:solidFill>
            <a:sysClr val="window" lastClr="FFFFFF"/>
          </a:solidFill>
          <a:ln w="76200" cap="flat" cmpd="sng" algn="ctr">
            <a:solidFill>
              <a:srgbClr val="F79646">
                <a:lumMod val="40000"/>
                <a:lumOff val="60000"/>
              </a:srgbClr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81447" y="1191014"/>
            <a:ext cx="9013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Dengan lisensi</a:t>
            </a:r>
            <a:r>
              <a:rPr kumimoji="0" lang="sv-SE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JDK dari Oracle Corporation yang telah mengakuisisi Sun Microsystem pada tahun 2010, Java tersedia dalam tiga versi, yaitu</a:t>
            </a:r>
            <a:endParaRPr kumimoji="0" lang="sv-S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896006" y="2272538"/>
            <a:ext cx="8384749" cy="3415796"/>
            <a:chOff x="1896008" y="2238617"/>
            <a:chExt cx="8384749" cy="3415796"/>
          </a:xfrm>
        </p:grpSpPr>
        <p:sp>
          <p:nvSpPr>
            <p:cNvPr id="21" name="Google Shape;2256;p101"/>
            <p:cNvSpPr/>
            <p:nvPr/>
          </p:nvSpPr>
          <p:spPr>
            <a:xfrm>
              <a:off x="1896008" y="2238617"/>
              <a:ext cx="2575067" cy="3415796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A0A299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2257;p101"/>
            <p:cNvSpPr/>
            <p:nvPr/>
          </p:nvSpPr>
          <p:spPr>
            <a:xfrm>
              <a:off x="4800849" y="2238617"/>
              <a:ext cx="2575067" cy="3415796"/>
            </a:xfrm>
            <a:prstGeom prst="roundRect">
              <a:avLst/>
            </a:prstGeom>
            <a:solidFill>
              <a:srgbClr val="F6E2E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A0A299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2258;p101"/>
            <p:cNvSpPr/>
            <p:nvPr/>
          </p:nvSpPr>
          <p:spPr>
            <a:xfrm>
              <a:off x="7705690" y="2238617"/>
              <a:ext cx="2575067" cy="3415796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A0A299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2259;p101"/>
            <p:cNvSpPr txBox="1"/>
            <p:nvPr/>
          </p:nvSpPr>
          <p:spPr>
            <a:xfrm>
              <a:off x="1896008" y="2312955"/>
              <a:ext cx="2575067" cy="115214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r>
                <a:rPr lang="en-US" sz="2200" b="1" kern="0" dirty="0">
                  <a:solidFill>
                    <a:srgbClr val="40474B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Hammersmith One"/>
                  <a:sym typeface="Hammersmith One"/>
                </a:rPr>
                <a:t>Java SE (</a:t>
              </a:r>
              <a:r>
                <a:rPr lang="en-US" sz="2200" b="1" i="1" kern="0" dirty="0">
                  <a:solidFill>
                    <a:srgbClr val="40474B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Hammersmith One"/>
                  <a:sym typeface="Hammersmith One"/>
                </a:rPr>
                <a:t>Standard Edition</a:t>
              </a:r>
              <a:r>
                <a:rPr lang="en-US" sz="2200" b="1" kern="0" dirty="0">
                  <a:solidFill>
                    <a:srgbClr val="40474B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Hammersmith One"/>
                  <a:sym typeface="Hammersmith One"/>
                </a:rPr>
                <a:t>)</a:t>
              </a:r>
              <a:endParaRPr sz="2200" b="1" kern="0" dirty="0">
                <a:solidFill>
                  <a:srgbClr val="40474B"/>
                </a:solidFill>
                <a:latin typeface="Cambria" panose="02040503050406030204" pitchFamily="18" charset="0"/>
                <a:ea typeface="Cambria" panose="02040503050406030204" pitchFamily="18" charset="0"/>
                <a:cs typeface="Hammersmith One"/>
                <a:sym typeface="Hammersmith One"/>
              </a:endParaRPr>
            </a:p>
          </p:txBody>
        </p:sp>
        <p:sp>
          <p:nvSpPr>
            <p:cNvPr id="28" name="Google Shape;2260;p101"/>
            <p:cNvSpPr txBox="1"/>
            <p:nvPr/>
          </p:nvSpPr>
          <p:spPr>
            <a:xfrm>
              <a:off x="4800849" y="2311008"/>
              <a:ext cx="2575067" cy="115214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r>
                <a:rPr lang="en" sz="2200" b="1" kern="0" dirty="0">
                  <a:solidFill>
                    <a:srgbClr val="40474B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Hammersmith One"/>
                  <a:sym typeface="Hammersmith One"/>
                </a:rPr>
                <a:t>Java ME (</a:t>
              </a:r>
              <a:r>
                <a:rPr lang="en" sz="2200" b="1" i="1" kern="0" dirty="0">
                  <a:solidFill>
                    <a:srgbClr val="40474B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Hammersmith One"/>
                  <a:sym typeface="Hammersmith One"/>
                </a:rPr>
                <a:t>Micro Edition</a:t>
              </a:r>
              <a:r>
                <a:rPr lang="en" sz="2200" b="1" kern="0" dirty="0">
                  <a:solidFill>
                    <a:srgbClr val="40474B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Hammersmith One"/>
                  <a:sym typeface="Hammersmith One"/>
                </a:rPr>
                <a:t>)</a:t>
              </a:r>
              <a:endParaRPr sz="2200" b="1" kern="0" dirty="0">
                <a:solidFill>
                  <a:srgbClr val="40474B"/>
                </a:solidFill>
                <a:latin typeface="Cambria" panose="02040503050406030204" pitchFamily="18" charset="0"/>
                <a:ea typeface="Cambria" panose="02040503050406030204" pitchFamily="18" charset="0"/>
                <a:cs typeface="Hammersmith One"/>
                <a:sym typeface="Hammersmith One"/>
              </a:endParaRPr>
            </a:p>
          </p:txBody>
        </p:sp>
        <p:sp>
          <p:nvSpPr>
            <p:cNvPr id="30" name="Google Shape;2261;p101"/>
            <p:cNvSpPr txBox="1"/>
            <p:nvPr/>
          </p:nvSpPr>
          <p:spPr>
            <a:xfrm>
              <a:off x="7705690" y="2313262"/>
              <a:ext cx="2575067" cy="115214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r>
                <a:rPr lang="en-US" sz="2200" b="1" kern="0" dirty="0">
                  <a:solidFill>
                    <a:srgbClr val="40474B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Hammersmith One"/>
                  <a:sym typeface="Hammersmith One"/>
                </a:rPr>
                <a:t>Java EE (</a:t>
              </a:r>
              <a:r>
                <a:rPr lang="en-US" sz="2200" b="1" i="1" kern="0" dirty="0">
                  <a:solidFill>
                    <a:srgbClr val="40474B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Hammersmith One"/>
                  <a:sym typeface="Hammersmith One"/>
                </a:rPr>
                <a:t>Enterprise Edition</a:t>
              </a:r>
              <a:r>
                <a:rPr lang="en-US" sz="2200" b="1" kern="0" dirty="0">
                  <a:solidFill>
                    <a:srgbClr val="40474B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Hammersmith One"/>
                  <a:sym typeface="Hammersmith One"/>
                </a:rPr>
                <a:t>)</a:t>
              </a:r>
              <a:endParaRPr sz="2200" b="1" kern="0" dirty="0">
                <a:solidFill>
                  <a:srgbClr val="40474B"/>
                </a:solidFill>
                <a:latin typeface="Cambria" panose="02040503050406030204" pitchFamily="18" charset="0"/>
                <a:ea typeface="Cambria" panose="02040503050406030204" pitchFamily="18" charset="0"/>
                <a:cs typeface="Hammersmith One"/>
                <a:sym typeface="Hammersmith One"/>
              </a:endParaRPr>
            </a:p>
          </p:txBody>
        </p:sp>
        <p:sp>
          <p:nvSpPr>
            <p:cNvPr id="31" name="Google Shape;2262;p101"/>
            <p:cNvSpPr txBox="1"/>
            <p:nvPr/>
          </p:nvSpPr>
          <p:spPr>
            <a:xfrm>
              <a:off x="7705690" y="3539746"/>
              <a:ext cx="2575067" cy="15848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r>
                <a:rPr lang="en-US" kern="0" dirty="0">
                  <a:solidFill>
                    <a:srgbClr val="40474B"/>
                  </a:solidFill>
                  <a:latin typeface="Cambria" panose="02040503050406030204" pitchFamily="18" charset="0"/>
                  <a:ea typeface="Manjari"/>
                  <a:cs typeface="Calibri" panose="020F0502020204030204" pitchFamily="34" charset="0"/>
                  <a:sym typeface="Manjari"/>
                </a:rPr>
                <a:t>Untuk </a:t>
              </a:r>
              <a:r>
                <a:rPr lang="en-US" kern="0" dirty="0" err="1">
                  <a:solidFill>
                    <a:srgbClr val="40474B"/>
                  </a:solidFill>
                  <a:latin typeface="Cambria" panose="02040503050406030204" pitchFamily="18" charset="0"/>
                  <a:ea typeface="Manjari"/>
                  <a:cs typeface="Calibri" panose="020F0502020204030204" pitchFamily="34" charset="0"/>
                  <a:sym typeface="Manjari"/>
                </a:rPr>
                <a:t>mengembangkan</a:t>
              </a:r>
              <a:r>
                <a:rPr lang="en-US" kern="0" dirty="0">
                  <a:solidFill>
                    <a:srgbClr val="40474B"/>
                  </a:solidFill>
                  <a:latin typeface="Cambria" panose="02040503050406030204" pitchFamily="18" charset="0"/>
                  <a:ea typeface="Manjari"/>
                  <a:cs typeface="Calibri" panose="020F0502020204030204" pitchFamily="34" charset="0"/>
                  <a:sym typeface="Manjari"/>
                </a:rPr>
                <a:t> </a:t>
              </a:r>
              <a:r>
                <a:rPr lang="en-US" kern="0" dirty="0" err="1">
                  <a:solidFill>
                    <a:srgbClr val="40474B"/>
                  </a:solidFill>
                  <a:latin typeface="Cambria" panose="02040503050406030204" pitchFamily="18" charset="0"/>
                  <a:ea typeface="Manjari"/>
                  <a:cs typeface="Calibri" panose="020F0502020204030204" pitchFamily="34" charset="0"/>
                  <a:sym typeface="Manjari"/>
                </a:rPr>
                <a:t>aplikasi</a:t>
              </a:r>
              <a:r>
                <a:rPr lang="en-US" kern="0" dirty="0">
                  <a:solidFill>
                    <a:srgbClr val="40474B"/>
                  </a:solidFill>
                  <a:latin typeface="Cambria" panose="02040503050406030204" pitchFamily="18" charset="0"/>
                  <a:ea typeface="Manjari"/>
                  <a:cs typeface="Calibri" panose="020F0502020204030204" pitchFamily="34" charset="0"/>
                  <a:sym typeface="Manjari"/>
                </a:rPr>
                <a:t> </a:t>
              </a:r>
              <a:r>
                <a:rPr lang="en-US" kern="0" dirty="0" err="1">
                  <a:solidFill>
                    <a:srgbClr val="40474B"/>
                  </a:solidFill>
                  <a:latin typeface="Cambria" panose="02040503050406030204" pitchFamily="18" charset="0"/>
                  <a:ea typeface="Manjari"/>
                  <a:cs typeface="Calibri" panose="020F0502020204030204" pitchFamily="34" charset="0"/>
                  <a:sym typeface="Manjari"/>
                </a:rPr>
                <a:t>berskala</a:t>
              </a:r>
              <a:r>
                <a:rPr lang="en-US" kern="0" dirty="0">
                  <a:solidFill>
                    <a:srgbClr val="40474B"/>
                  </a:solidFill>
                  <a:latin typeface="Cambria" panose="02040503050406030204" pitchFamily="18" charset="0"/>
                  <a:ea typeface="Manjari"/>
                  <a:cs typeface="Calibri" panose="020F0502020204030204" pitchFamily="34" charset="0"/>
                  <a:sym typeface="Manjari"/>
                </a:rPr>
                <a:t> besar </a:t>
              </a:r>
              <a:r>
                <a:rPr lang="en-US" kern="0" dirty="0" err="1">
                  <a:solidFill>
                    <a:srgbClr val="40474B"/>
                  </a:solidFill>
                  <a:latin typeface="Cambria" panose="02040503050406030204" pitchFamily="18" charset="0"/>
                  <a:ea typeface="Manjari"/>
                  <a:cs typeface="Calibri" panose="020F0502020204030204" pitchFamily="34" charset="0"/>
                  <a:sym typeface="Manjari"/>
                </a:rPr>
                <a:t>dan</a:t>
              </a:r>
              <a:r>
                <a:rPr lang="en-US" kern="0" dirty="0">
                  <a:solidFill>
                    <a:srgbClr val="40474B"/>
                  </a:solidFill>
                  <a:latin typeface="Cambria" panose="02040503050406030204" pitchFamily="18" charset="0"/>
                  <a:ea typeface="Manjari"/>
                  <a:cs typeface="Calibri" panose="020F0502020204030204" pitchFamily="34" charset="0"/>
                  <a:sym typeface="Manjari"/>
                </a:rPr>
                <a:t> </a:t>
              </a:r>
              <a:r>
                <a:rPr lang="en-US" i="1" kern="0" dirty="0">
                  <a:solidFill>
                    <a:srgbClr val="40474B"/>
                  </a:solidFill>
                  <a:latin typeface="Cambria" panose="02040503050406030204" pitchFamily="18" charset="0"/>
                  <a:ea typeface="Manjari"/>
                  <a:cs typeface="Calibri" panose="020F0502020204030204" pitchFamily="34" charset="0"/>
                  <a:sym typeface="Manjari"/>
                </a:rPr>
                <a:t>enterprise</a:t>
              </a:r>
              <a:r>
                <a:rPr lang="en-US" kern="0" dirty="0">
                  <a:solidFill>
                    <a:srgbClr val="40474B"/>
                  </a:solidFill>
                  <a:latin typeface="Cambria" panose="02040503050406030204" pitchFamily="18" charset="0"/>
                  <a:ea typeface="Manjari"/>
                  <a:cs typeface="Calibri" panose="020F0502020204030204" pitchFamily="34" charset="0"/>
                  <a:sym typeface="Manjari"/>
                </a:rPr>
                <a:t>.</a:t>
              </a:r>
              <a:endParaRPr kern="0" dirty="0">
                <a:solidFill>
                  <a:srgbClr val="40474B"/>
                </a:solidFill>
                <a:latin typeface="Cambria" panose="02040503050406030204" pitchFamily="18" charset="0"/>
                <a:ea typeface="Manjari"/>
                <a:cs typeface="Calibri" panose="020F0502020204030204" pitchFamily="34" charset="0"/>
                <a:sym typeface="Manjari"/>
              </a:endParaRPr>
            </a:p>
          </p:txBody>
        </p:sp>
        <p:sp>
          <p:nvSpPr>
            <p:cNvPr id="32" name="Google Shape;2263;p101"/>
            <p:cNvSpPr txBox="1"/>
            <p:nvPr/>
          </p:nvSpPr>
          <p:spPr>
            <a:xfrm>
              <a:off x="4800849" y="3537492"/>
              <a:ext cx="2575067" cy="15848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r>
                <a:rPr lang="en-US" kern="0" dirty="0">
                  <a:solidFill>
                    <a:srgbClr val="40474B"/>
                  </a:solidFill>
                  <a:latin typeface="Cambria" panose="02040503050406030204" pitchFamily="18" charset="0"/>
                  <a:ea typeface="Manjari"/>
                  <a:cs typeface="Calibri" panose="020F0502020204030204" pitchFamily="34" charset="0"/>
                  <a:sym typeface="Manjari"/>
                </a:rPr>
                <a:t>Untuk </a:t>
              </a:r>
              <a:r>
                <a:rPr lang="en-US" kern="0" dirty="0" err="1">
                  <a:solidFill>
                    <a:srgbClr val="40474B"/>
                  </a:solidFill>
                  <a:latin typeface="Cambria" panose="02040503050406030204" pitchFamily="18" charset="0"/>
                  <a:ea typeface="Manjari"/>
                  <a:cs typeface="Calibri" panose="020F0502020204030204" pitchFamily="34" charset="0"/>
                  <a:sym typeface="Manjari"/>
                </a:rPr>
                <a:t>pengembangan</a:t>
              </a:r>
              <a:r>
                <a:rPr lang="en-US" kern="0" dirty="0">
                  <a:solidFill>
                    <a:srgbClr val="40474B"/>
                  </a:solidFill>
                  <a:latin typeface="Cambria" panose="02040503050406030204" pitchFamily="18" charset="0"/>
                  <a:ea typeface="Manjari"/>
                  <a:cs typeface="Calibri" panose="020F0502020204030204" pitchFamily="34" charset="0"/>
                  <a:sym typeface="Manjari"/>
                </a:rPr>
                <a:t> </a:t>
              </a:r>
              <a:r>
                <a:rPr lang="en-US" kern="0" dirty="0" err="1">
                  <a:solidFill>
                    <a:srgbClr val="40474B"/>
                  </a:solidFill>
                  <a:latin typeface="Cambria" panose="02040503050406030204" pitchFamily="18" charset="0"/>
                  <a:ea typeface="Manjari"/>
                  <a:cs typeface="Calibri" panose="020F0502020204030204" pitchFamily="34" charset="0"/>
                  <a:sym typeface="Manjari"/>
                </a:rPr>
                <a:t>aplikasi</a:t>
              </a:r>
              <a:r>
                <a:rPr lang="en-US" kern="0" dirty="0">
                  <a:solidFill>
                    <a:srgbClr val="40474B"/>
                  </a:solidFill>
                  <a:latin typeface="Cambria" panose="02040503050406030204" pitchFamily="18" charset="0"/>
                  <a:ea typeface="Manjari"/>
                  <a:cs typeface="Calibri" panose="020F0502020204030204" pitchFamily="34" charset="0"/>
                  <a:sym typeface="Manjari"/>
                </a:rPr>
                <a:t> dalam </a:t>
              </a:r>
              <a:r>
                <a:rPr lang="en-US" kern="0" dirty="0" err="1">
                  <a:solidFill>
                    <a:srgbClr val="40474B"/>
                  </a:solidFill>
                  <a:latin typeface="Cambria" panose="02040503050406030204" pitchFamily="18" charset="0"/>
                  <a:ea typeface="Manjari"/>
                  <a:cs typeface="Calibri" panose="020F0502020204030204" pitchFamily="34" charset="0"/>
                  <a:sym typeface="Manjari"/>
                </a:rPr>
                <a:t>perangkat</a:t>
              </a:r>
              <a:r>
                <a:rPr lang="en-US" kern="0" dirty="0">
                  <a:solidFill>
                    <a:srgbClr val="40474B"/>
                  </a:solidFill>
                  <a:latin typeface="Cambria" panose="02040503050406030204" pitchFamily="18" charset="0"/>
                  <a:ea typeface="Manjari"/>
                  <a:cs typeface="Calibri" panose="020F0502020204030204" pitchFamily="34" charset="0"/>
                  <a:sym typeface="Manjari"/>
                </a:rPr>
                <a:t> </a:t>
              </a:r>
              <a:r>
                <a:rPr lang="en-US" i="1" kern="0" dirty="0">
                  <a:solidFill>
                    <a:srgbClr val="40474B"/>
                  </a:solidFill>
                  <a:latin typeface="Cambria" panose="02040503050406030204" pitchFamily="18" charset="0"/>
                  <a:ea typeface="Manjari"/>
                  <a:cs typeface="Calibri" panose="020F0502020204030204" pitchFamily="34" charset="0"/>
                  <a:sym typeface="Manjari"/>
                </a:rPr>
                <a:t>mobile</a:t>
              </a:r>
              <a:r>
                <a:rPr lang="en-US" kern="0" dirty="0">
                  <a:solidFill>
                    <a:srgbClr val="40474B"/>
                  </a:solidFill>
                  <a:latin typeface="Cambria" panose="02040503050406030204" pitchFamily="18" charset="0"/>
                  <a:ea typeface="Manjari"/>
                  <a:cs typeface="Calibri" panose="020F0502020204030204" pitchFamily="34" charset="0"/>
                  <a:sym typeface="Manjari"/>
                </a:rPr>
                <a:t> seperti </a:t>
              </a:r>
              <a:r>
                <a:rPr lang="en-US" i="1" kern="0" dirty="0">
                  <a:solidFill>
                    <a:srgbClr val="40474B"/>
                  </a:solidFill>
                  <a:latin typeface="Cambria" panose="02040503050406030204" pitchFamily="18" charset="0"/>
                  <a:ea typeface="Manjari"/>
                  <a:cs typeface="Calibri" panose="020F0502020204030204" pitchFamily="34" charset="0"/>
                  <a:sym typeface="Manjari"/>
                </a:rPr>
                <a:t>smartphone</a:t>
              </a:r>
              <a:r>
                <a:rPr lang="en-US" kern="0" dirty="0">
                  <a:solidFill>
                    <a:srgbClr val="40474B"/>
                  </a:solidFill>
                  <a:latin typeface="Cambria" panose="02040503050406030204" pitchFamily="18" charset="0"/>
                  <a:ea typeface="Manjari"/>
                  <a:cs typeface="Calibri" panose="020F0502020204030204" pitchFamily="34" charset="0"/>
                  <a:sym typeface="Manjari"/>
                </a:rPr>
                <a:t> </a:t>
              </a:r>
              <a:r>
                <a:rPr lang="en-US" kern="0" dirty="0" err="1">
                  <a:solidFill>
                    <a:srgbClr val="40474B"/>
                  </a:solidFill>
                  <a:latin typeface="Cambria" panose="02040503050406030204" pitchFamily="18" charset="0"/>
                  <a:ea typeface="Manjari"/>
                  <a:cs typeface="Calibri" panose="020F0502020204030204" pitchFamily="34" charset="0"/>
                  <a:sym typeface="Manjari"/>
                </a:rPr>
                <a:t>dan</a:t>
              </a:r>
              <a:r>
                <a:rPr lang="en-US" kern="0" dirty="0">
                  <a:solidFill>
                    <a:srgbClr val="40474B"/>
                  </a:solidFill>
                  <a:latin typeface="Cambria" panose="02040503050406030204" pitchFamily="18" charset="0"/>
                  <a:ea typeface="Manjari"/>
                  <a:cs typeface="Calibri" panose="020F0502020204030204" pitchFamily="34" charset="0"/>
                  <a:sym typeface="Manjari"/>
                </a:rPr>
                <a:t> tablet Android.</a:t>
              </a:r>
              <a:endParaRPr kern="0" dirty="0">
                <a:solidFill>
                  <a:srgbClr val="40474B"/>
                </a:solidFill>
                <a:latin typeface="Cambria" panose="02040503050406030204" pitchFamily="18" charset="0"/>
                <a:ea typeface="Manjari"/>
                <a:cs typeface="Calibri" panose="020F0502020204030204" pitchFamily="34" charset="0"/>
                <a:sym typeface="Manjari"/>
              </a:endParaRPr>
            </a:p>
          </p:txBody>
        </p:sp>
        <p:sp>
          <p:nvSpPr>
            <p:cNvPr id="33" name="Google Shape;2264;p101"/>
            <p:cNvSpPr txBox="1"/>
            <p:nvPr/>
          </p:nvSpPr>
          <p:spPr>
            <a:xfrm>
              <a:off x="1896008" y="3539439"/>
              <a:ext cx="2575067" cy="15848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r>
                <a:rPr lang="en-US" kern="0" dirty="0">
                  <a:solidFill>
                    <a:srgbClr val="40474B"/>
                  </a:solidFill>
                  <a:latin typeface="Cambria" panose="02040503050406030204" pitchFamily="18" charset="0"/>
                  <a:ea typeface="Manjari"/>
                  <a:cs typeface="Calibri" panose="020F0502020204030204" pitchFamily="34" charset="0"/>
                  <a:sym typeface="Manjari"/>
                </a:rPr>
                <a:t>Untuk </a:t>
              </a:r>
              <a:r>
                <a:rPr lang="en-US" kern="0" dirty="0" err="1">
                  <a:solidFill>
                    <a:srgbClr val="40474B"/>
                  </a:solidFill>
                  <a:latin typeface="Cambria" panose="02040503050406030204" pitchFamily="18" charset="0"/>
                  <a:ea typeface="Manjari"/>
                  <a:cs typeface="Calibri" panose="020F0502020204030204" pitchFamily="34" charset="0"/>
                  <a:sym typeface="Manjari"/>
                </a:rPr>
                <a:t>pembuatan</a:t>
              </a:r>
              <a:r>
                <a:rPr lang="en-US" kern="0" dirty="0">
                  <a:solidFill>
                    <a:srgbClr val="40474B"/>
                  </a:solidFill>
                  <a:latin typeface="Cambria" panose="02040503050406030204" pitchFamily="18" charset="0"/>
                  <a:ea typeface="Manjari"/>
                  <a:cs typeface="Calibri" panose="020F0502020204030204" pitchFamily="34" charset="0"/>
                  <a:sym typeface="Manjari"/>
                </a:rPr>
                <a:t> </a:t>
              </a:r>
              <a:r>
                <a:rPr lang="en-US" kern="0" dirty="0" err="1">
                  <a:solidFill>
                    <a:srgbClr val="40474B"/>
                  </a:solidFill>
                  <a:latin typeface="Cambria" panose="02040503050406030204" pitchFamily="18" charset="0"/>
                  <a:ea typeface="Manjari"/>
                  <a:cs typeface="Calibri" panose="020F0502020204030204" pitchFamily="34" charset="0"/>
                  <a:sym typeface="Manjari"/>
                </a:rPr>
                <a:t>aplikasi</a:t>
              </a:r>
              <a:r>
                <a:rPr lang="en-US" kern="0" dirty="0">
                  <a:solidFill>
                    <a:srgbClr val="40474B"/>
                  </a:solidFill>
                  <a:latin typeface="Cambria" panose="02040503050406030204" pitchFamily="18" charset="0"/>
                  <a:ea typeface="Manjari"/>
                  <a:cs typeface="Calibri" panose="020F0502020204030204" pitchFamily="34" charset="0"/>
                  <a:sym typeface="Manjari"/>
                </a:rPr>
                <a:t> pada </a:t>
              </a:r>
              <a:r>
                <a:rPr lang="en-US" i="1" kern="0" dirty="0">
                  <a:solidFill>
                    <a:srgbClr val="40474B"/>
                  </a:solidFill>
                  <a:latin typeface="Cambria" panose="02040503050406030204" pitchFamily="18" charset="0"/>
                  <a:ea typeface="Manjari"/>
                  <a:cs typeface="Calibri" panose="020F0502020204030204" pitchFamily="34" charset="0"/>
                  <a:sym typeface="Manjari"/>
                </a:rPr>
                <a:t>computer</a:t>
              </a:r>
              <a:r>
                <a:rPr lang="en-US" kern="0" dirty="0">
                  <a:solidFill>
                    <a:srgbClr val="40474B"/>
                  </a:solidFill>
                  <a:latin typeface="Cambria" panose="02040503050406030204" pitchFamily="18" charset="0"/>
                  <a:ea typeface="Manjari"/>
                  <a:cs typeface="Calibri" panose="020F0502020204030204" pitchFamily="34" charset="0"/>
                  <a:sym typeface="Manjari"/>
                </a:rPr>
                <a:t> atau </a:t>
              </a:r>
              <a:r>
                <a:rPr lang="en-US" i="1" kern="0" dirty="0">
                  <a:solidFill>
                    <a:srgbClr val="40474B"/>
                  </a:solidFill>
                  <a:latin typeface="Cambria" panose="02040503050406030204" pitchFamily="18" charset="0"/>
                  <a:ea typeface="Manjari"/>
                  <a:cs typeface="Calibri" panose="020F0502020204030204" pitchFamily="34" charset="0"/>
                  <a:sym typeface="Manjari"/>
                </a:rPr>
                <a:t>workstation</a:t>
              </a:r>
              <a:r>
                <a:rPr lang="en-US" kern="0" dirty="0">
                  <a:solidFill>
                    <a:srgbClr val="40474B"/>
                  </a:solidFill>
                  <a:latin typeface="Cambria" panose="02040503050406030204" pitchFamily="18" charset="0"/>
                  <a:ea typeface="Manjari"/>
                  <a:cs typeface="Calibri" panose="020F0502020204030204" pitchFamily="34" charset="0"/>
                  <a:sym typeface="Manjari"/>
                </a:rPr>
                <a:t>.</a:t>
              </a:r>
              <a:endParaRPr kern="0" dirty="0">
                <a:solidFill>
                  <a:srgbClr val="40474B"/>
                </a:solidFill>
                <a:latin typeface="Cambria" panose="02040503050406030204" pitchFamily="18" charset="0"/>
                <a:ea typeface="Manjari"/>
                <a:cs typeface="Calibri" panose="020F0502020204030204" pitchFamily="34" charset="0"/>
                <a:sym typeface="Manja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4109362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926965" y="875354"/>
            <a:ext cx="2976400" cy="993303"/>
            <a:chOff x="926965" y="875354"/>
            <a:chExt cx="2976400" cy="993303"/>
          </a:xfrm>
        </p:grpSpPr>
        <p:sp>
          <p:nvSpPr>
            <p:cNvPr id="7" name="Google Shape;5637;p47">
              <a:extLst>
                <a:ext uri="{FF2B5EF4-FFF2-40B4-BE49-F238E27FC236}">
                  <a16:creationId xmlns="" xmlns:a16="http://schemas.microsoft.com/office/drawing/2014/main" id="{2FB625E7-266F-C4C9-035F-4E632C454FD1}"/>
                </a:ext>
              </a:extLst>
            </p:cNvPr>
            <p:cNvSpPr/>
            <p:nvPr/>
          </p:nvSpPr>
          <p:spPr>
            <a:xfrm rot="10800000">
              <a:off x="1041774" y="978990"/>
              <a:ext cx="2826994" cy="889667"/>
            </a:xfrm>
            <a:custGeom>
              <a:avLst/>
              <a:gdLst/>
              <a:ahLst/>
              <a:cxnLst/>
              <a:rect l="l" t="t" r="r" b="b"/>
              <a:pathLst>
                <a:path w="7810" h="6271" extrusionOk="0">
                  <a:moveTo>
                    <a:pt x="3540" y="1"/>
                  </a:moveTo>
                  <a:cubicBezTo>
                    <a:pt x="3370" y="1"/>
                    <a:pt x="3198" y="20"/>
                    <a:pt x="3024" y="61"/>
                  </a:cubicBezTo>
                  <a:cubicBezTo>
                    <a:pt x="2755" y="123"/>
                    <a:pt x="2465" y="248"/>
                    <a:pt x="2175" y="434"/>
                  </a:cubicBezTo>
                  <a:cubicBezTo>
                    <a:pt x="725" y="1408"/>
                    <a:pt x="0" y="2961"/>
                    <a:pt x="1119" y="4494"/>
                  </a:cubicBezTo>
                  <a:cubicBezTo>
                    <a:pt x="1772" y="5436"/>
                    <a:pt x="2568" y="6270"/>
                    <a:pt x="3738" y="6270"/>
                  </a:cubicBezTo>
                  <a:cubicBezTo>
                    <a:pt x="3829" y="6270"/>
                    <a:pt x="3923" y="6265"/>
                    <a:pt x="4019" y="6255"/>
                  </a:cubicBezTo>
                  <a:cubicBezTo>
                    <a:pt x="5075" y="6130"/>
                    <a:pt x="6649" y="5136"/>
                    <a:pt x="7229" y="4121"/>
                  </a:cubicBezTo>
                  <a:cubicBezTo>
                    <a:pt x="7809" y="3065"/>
                    <a:pt x="7229" y="2505"/>
                    <a:pt x="6484" y="1718"/>
                  </a:cubicBezTo>
                  <a:cubicBezTo>
                    <a:pt x="5658" y="821"/>
                    <a:pt x="4645" y="1"/>
                    <a:pt x="3540" y="1"/>
                  </a:cubicBezTo>
                  <a:close/>
                </a:path>
              </a:pathLst>
            </a:custGeom>
            <a:solidFill>
              <a:srgbClr val="DAD1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8" name="Google Shape;5637;p47">
              <a:extLst>
                <a:ext uri="{FF2B5EF4-FFF2-40B4-BE49-F238E27FC236}">
                  <a16:creationId xmlns="" xmlns:a16="http://schemas.microsoft.com/office/drawing/2014/main" id="{2FB625E7-266F-C4C9-035F-4E632C454FD1}"/>
                </a:ext>
              </a:extLst>
            </p:cNvPr>
            <p:cNvSpPr/>
            <p:nvPr/>
          </p:nvSpPr>
          <p:spPr>
            <a:xfrm rot="10800000">
              <a:off x="961563" y="875354"/>
              <a:ext cx="2826994" cy="889667"/>
            </a:xfrm>
            <a:custGeom>
              <a:avLst/>
              <a:gdLst/>
              <a:ahLst/>
              <a:cxnLst/>
              <a:rect l="l" t="t" r="r" b="b"/>
              <a:pathLst>
                <a:path w="7810" h="6271" extrusionOk="0">
                  <a:moveTo>
                    <a:pt x="3540" y="1"/>
                  </a:moveTo>
                  <a:cubicBezTo>
                    <a:pt x="3370" y="1"/>
                    <a:pt x="3198" y="20"/>
                    <a:pt x="3024" y="61"/>
                  </a:cubicBezTo>
                  <a:cubicBezTo>
                    <a:pt x="2755" y="123"/>
                    <a:pt x="2465" y="248"/>
                    <a:pt x="2175" y="434"/>
                  </a:cubicBezTo>
                  <a:cubicBezTo>
                    <a:pt x="725" y="1408"/>
                    <a:pt x="0" y="2961"/>
                    <a:pt x="1119" y="4494"/>
                  </a:cubicBezTo>
                  <a:cubicBezTo>
                    <a:pt x="1772" y="5436"/>
                    <a:pt x="2568" y="6270"/>
                    <a:pt x="3738" y="6270"/>
                  </a:cubicBezTo>
                  <a:cubicBezTo>
                    <a:pt x="3829" y="6270"/>
                    <a:pt x="3923" y="6265"/>
                    <a:pt x="4019" y="6255"/>
                  </a:cubicBezTo>
                  <a:cubicBezTo>
                    <a:pt x="5075" y="6130"/>
                    <a:pt x="6649" y="5136"/>
                    <a:pt x="7229" y="4121"/>
                  </a:cubicBezTo>
                  <a:cubicBezTo>
                    <a:pt x="7809" y="3065"/>
                    <a:pt x="7229" y="2505"/>
                    <a:pt x="6484" y="1718"/>
                  </a:cubicBezTo>
                  <a:cubicBezTo>
                    <a:pt x="5658" y="821"/>
                    <a:pt x="4645" y="1"/>
                    <a:pt x="3540" y="1"/>
                  </a:cubicBezTo>
                  <a:close/>
                </a:path>
              </a:pathLst>
            </a:custGeom>
            <a:noFill/>
            <a:ln w="57150">
              <a:solidFill>
                <a:srgbClr val="8064A2">
                  <a:lumMod val="60000"/>
                  <a:lumOff val="40000"/>
                </a:srgb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926965" y="997022"/>
              <a:ext cx="2976400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Inisialisasi</a:t>
              </a:r>
              <a:r>
                <a:rPr lang="en-US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b="1" dirty="0" err="1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dan</a:t>
              </a:r>
              <a:r>
                <a:rPr lang="en-US" b="1" dirty="0" smtClean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Akses</a:t>
              </a:r>
              <a:r>
                <a:rPr lang="en-US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Indeks</a:t>
              </a:r>
              <a:r>
                <a:rPr lang="en-US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Elemen</a:t>
              </a:r>
              <a:r>
                <a:rPr lang="en-US" b="1" i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Array</a:t>
              </a:r>
              <a:endParaRPr lang="id-ID" b="1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14" name="Rectangle 13"/>
          <p:cNvSpPr/>
          <p:nvPr/>
        </p:nvSpPr>
        <p:spPr>
          <a:xfrm>
            <a:off x="3788556" y="823659"/>
            <a:ext cx="731899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Inisialisasi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proses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menyatakan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memasukkan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data ke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indeks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elemen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Data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dimasukkan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ke dalam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dapat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berupa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numerik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karakter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926965" y="2042021"/>
            <a:ext cx="5569345" cy="369332"/>
          </a:xfrm>
          <a:prstGeom prst="rect">
            <a:avLst/>
          </a:prstGeom>
          <a:solidFill>
            <a:srgbClr val="B3A2C7"/>
          </a:solidFill>
        </p:spPr>
        <p:txBody>
          <a:bodyPr wrap="none">
            <a:spAutoFit/>
          </a:bodyPr>
          <a:lstStyle/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Format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syntax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inisialisasi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berikut.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26965" y="2706385"/>
            <a:ext cx="19848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1)    Data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Numerik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446463" y="3109811"/>
            <a:ext cx="8840178" cy="3747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600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x[0]=10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375389" y="3478578"/>
            <a:ext cx="7499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Syntax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tersebut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berarti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x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indeks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ke-0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terdapat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err="1">
                <a:latin typeface="Cambria" panose="02040503050406030204" pitchFamily="18" charset="0"/>
                <a:ea typeface="Cambria" panose="02040503050406030204" pitchFamily="18" charset="0"/>
              </a:rPr>
              <a:t>int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10.</a:t>
            </a:r>
          </a:p>
        </p:txBody>
      </p:sp>
      <p:sp>
        <p:nvSpPr>
          <p:cNvPr id="19" name="Rectangle 18"/>
          <p:cNvSpPr/>
          <p:nvPr/>
        </p:nvSpPr>
        <p:spPr>
          <a:xfrm>
            <a:off x="926965" y="4139616"/>
            <a:ext cx="19820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2)    Data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Karakter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446463" y="4543042"/>
            <a:ext cx="8840178" cy="3747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600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x[1]=“</a:t>
            </a:r>
            <a:r>
              <a:rPr lang="en-US" sz="1600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andi</a:t>
            </a:r>
            <a:r>
              <a:rPr lang="en-US" sz="1600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</a:t>
            </a:r>
            <a:r>
              <a:rPr lang="en-US" sz="1600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novianto</a:t>
            </a:r>
            <a:r>
              <a:rPr lang="en-US" sz="1600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”;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375389" y="4911809"/>
            <a:ext cx="81429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Syntax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tersebut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berarti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x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indeks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ke-1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terdapat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string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“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andi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novianto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”.</a:t>
            </a:r>
          </a:p>
        </p:txBody>
      </p:sp>
    </p:spTree>
    <p:extLst>
      <p:ext uri="{BB962C8B-B14F-4D97-AF65-F5344CB8AC3E}">
        <p14:creationId xmlns:p14="http://schemas.microsoft.com/office/powerpoint/2010/main" val="1516771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Silakan kerjakan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Aktivitas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Mandiri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6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7203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18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19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21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2131488" y="686694"/>
            <a:ext cx="42839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Array </a:t>
            </a:r>
            <a:r>
              <a:rPr kumimoji="0" lang="en-US" sz="2800" b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Dua</a:t>
            </a:r>
            <a:r>
              <a:rPr kumimoji="0" lang="en-US" sz="2800" b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800" b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Dimensi</a:t>
            </a:r>
            <a:endParaRPr kumimoji="0" lang="en-US" sz="28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1437811" y="2513187"/>
            <a:ext cx="9301143" cy="132802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dua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dimensi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merupakan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teknik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penyimpanan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data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setiap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indeks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elemen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utama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memiliki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subindeks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lainnya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demikian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dua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dimensi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juga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dapat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diartikan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di dalam array. Format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perintah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mendeklarasikan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struktur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dua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dimensi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berikut.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97942" y="4379859"/>
            <a:ext cx="10380880" cy="48985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600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tipedata</a:t>
            </a:r>
            <a:r>
              <a:rPr lang="en-US" sz="1600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</a:t>
            </a:r>
            <a:r>
              <a:rPr lang="en-US" sz="1600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variable_array</a:t>
            </a:r>
            <a:r>
              <a:rPr lang="en-US" sz="1600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[][] = new </a:t>
            </a:r>
            <a:r>
              <a:rPr lang="en-US" sz="1600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tipedata</a:t>
            </a:r>
            <a:r>
              <a:rPr lang="en-US" sz="1600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[][]{{</a:t>
            </a:r>
            <a:r>
              <a:rPr lang="en-US" sz="1600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nilai</a:t>
            </a:r>
            <a:r>
              <a:rPr lang="en-US" sz="1600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}{</a:t>
            </a:r>
            <a:r>
              <a:rPr lang="en-US" sz="1600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nilai</a:t>
            </a:r>
            <a:r>
              <a:rPr lang="en-US" sz="1600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}};</a:t>
            </a:r>
          </a:p>
        </p:txBody>
      </p:sp>
    </p:spTree>
    <p:extLst>
      <p:ext uri="{BB962C8B-B14F-4D97-AF65-F5344CB8AC3E}">
        <p14:creationId xmlns:p14="http://schemas.microsoft.com/office/powerpoint/2010/main" val="59259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18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19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21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2131488" y="686694"/>
            <a:ext cx="42839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Array </a:t>
            </a:r>
            <a:r>
              <a:rPr kumimoji="0" lang="en-US" sz="2800" b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Dua</a:t>
            </a:r>
            <a:r>
              <a:rPr kumimoji="0" lang="en-US" sz="2800" b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800" b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Dimensi</a:t>
            </a:r>
            <a:endParaRPr kumimoji="0" lang="en-US" sz="28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1437811" y="2513187"/>
            <a:ext cx="9301143" cy="132802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dua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dimensi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merupakan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teknik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penyimpanan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data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setiap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indeks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elemen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utama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memiliki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subindeks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lainnya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demikian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dua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dimensi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juga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dapat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diartikan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di dalam array. Format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perintah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mendeklarasikan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struktur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array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dua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dimensi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berikut.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97942" y="4379859"/>
            <a:ext cx="10380880" cy="48985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600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tipedata</a:t>
            </a:r>
            <a:r>
              <a:rPr lang="en-US" sz="1600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 </a:t>
            </a:r>
            <a:r>
              <a:rPr lang="en-US" sz="1600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variable_array</a:t>
            </a:r>
            <a:r>
              <a:rPr lang="en-US" sz="1600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[][] = new </a:t>
            </a:r>
            <a:r>
              <a:rPr lang="en-US" sz="1600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tipedata</a:t>
            </a:r>
            <a:r>
              <a:rPr lang="en-US" sz="1600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[][]{{</a:t>
            </a:r>
            <a:r>
              <a:rPr lang="en-US" sz="1600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nilai</a:t>
            </a:r>
            <a:r>
              <a:rPr lang="en-US" sz="1600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}{</a:t>
            </a:r>
            <a:r>
              <a:rPr lang="en-US" sz="1600" spc="300" dirty="0" err="1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nilai</a:t>
            </a:r>
            <a:r>
              <a:rPr lang="en-US" sz="1600" spc="300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}};</a:t>
            </a:r>
          </a:p>
        </p:txBody>
      </p:sp>
    </p:spTree>
    <p:extLst>
      <p:ext uri="{BB962C8B-B14F-4D97-AF65-F5344CB8AC3E}">
        <p14:creationId xmlns:p14="http://schemas.microsoft.com/office/powerpoint/2010/main" val="1429284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412776"/>
            <a:ext cx="12192000" cy="5070479"/>
          </a:xfrm>
          <a:prstGeom prst="rect">
            <a:avLst/>
          </a:prstGeom>
          <a:pattFill prst="diagBrick">
            <a:fgClr>
              <a:srgbClr val="E7AFAF"/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595182" y="2255855"/>
            <a:ext cx="7108991" cy="3532310"/>
          </a:xfrm>
          <a:prstGeom prst="roundRect">
            <a:avLst>
              <a:gd name="adj" fmla="val 6855"/>
            </a:avLst>
          </a:prstGeom>
          <a:solidFill>
            <a:srgbClr val="DEEBF7"/>
          </a:solidFill>
          <a:ln w="25400" cap="flat" cmpd="sng" algn="ctr">
            <a:noFill/>
            <a:prstDash val="solid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kern="0" dirty="0" err="1" smtClean="0">
                <a:latin typeface="Cambria" panose="02040503050406030204" pitchFamily="18" charset="0"/>
              </a:rPr>
              <a:t>Untuk</a:t>
            </a:r>
            <a:r>
              <a:rPr lang="en-US" kern="0" dirty="0" smtClean="0">
                <a:latin typeface="Cambria" panose="02040503050406030204" pitchFamily="18" charset="0"/>
              </a:rPr>
              <a:t> </a:t>
            </a:r>
            <a:r>
              <a:rPr lang="en-US" kern="0" dirty="0" err="1" smtClean="0">
                <a:latin typeface="Cambria" panose="02040503050406030204" pitchFamily="18" charset="0"/>
              </a:rPr>
              <a:t>melihat</a:t>
            </a:r>
            <a:r>
              <a:rPr lang="en-US" kern="0" dirty="0" smtClean="0">
                <a:latin typeface="Cambria" panose="02040503050406030204" pitchFamily="18" charset="0"/>
              </a:rPr>
              <a:t> </a:t>
            </a:r>
            <a:r>
              <a:rPr lang="en-US" kern="0" dirty="0" err="1" smtClean="0">
                <a:latin typeface="Cambria" panose="02040503050406030204" pitchFamily="18" charset="0"/>
              </a:rPr>
              <a:t>materi</a:t>
            </a:r>
            <a:r>
              <a:rPr lang="en-US" kern="0" dirty="0" smtClean="0">
                <a:latin typeface="Cambria" panose="02040503050406030204" pitchFamily="18" charset="0"/>
              </a:rPr>
              <a:t> </a:t>
            </a:r>
            <a:r>
              <a:rPr lang="en-US" kern="0" dirty="0" err="1" smtClean="0">
                <a:latin typeface="Cambria" panose="02040503050406030204" pitchFamily="18" charset="0"/>
              </a:rPr>
              <a:t>pembuatan</a:t>
            </a:r>
            <a:r>
              <a:rPr lang="en-US" kern="0" dirty="0" smtClean="0">
                <a:latin typeface="Cambria" panose="02040503050406030204" pitchFamily="18" charset="0"/>
              </a:rPr>
              <a:t> GUI (</a:t>
            </a:r>
            <a:r>
              <a:rPr lang="en-US" i="1" kern="0" dirty="0" smtClean="0">
                <a:latin typeface="Cambria" panose="02040503050406030204" pitchFamily="18" charset="0"/>
              </a:rPr>
              <a:t>Graphical User Interface</a:t>
            </a:r>
            <a:r>
              <a:rPr lang="en-US" kern="0" dirty="0" smtClean="0">
                <a:latin typeface="Cambria" panose="02040503050406030204" pitchFamily="18" charset="0"/>
              </a:rPr>
              <a:t>) </a:t>
            </a:r>
            <a:r>
              <a:rPr lang="en-US" kern="0" dirty="0" err="1" smtClean="0">
                <a:latin typeface="Cambria" panose="02040503050406030204" pitchFamily="18" charset="0"/>
              </a:rPr>
              <a:t>dengan</a:t>
            </a:r>
            <a:r>
              <a:rPr lang="en-US" kern="0" dirty="0" smtClean="0">
                <a:latin typeface="Cambria" panose="02040503050406030204" pitchFamily="18" charset="0"/>
              </a:rPr>
              <a:t> Java, </a:t>
            </a:r>
            <a:r>
              <a:rPr lang="en-US" kern="0" dirty="0" err="1" smtClean="0">
                <a:latin typeface="Cambria" panose="02040503050406030204" pitchFamily="18" charset="0"/>
              </a:rPr>
              <a:t>Anda</a:t>
            </a:r>
            <a:r>
              <a:rPr lang="en-US" kern="0" dirty="0" smtClean="0">
                <a:latin typeface="Cambria" panose="02040503050406030204" pitchFamily="18" charset="0"/>
              </a:rPr>
              <a:t> </a:t>
            </a:r>
            <a:r>
              <a:rPr lang="en-US" kern="0" dirty="0" err="1" smtClean="0">
                <a:latin typeface="Cambria" panose="02040503050406030204" pitchFamily="18" charset="0"/>
              </a:rPr>
              <a:t>dapat</a:t>
            </a:r>
            <a:r>
              <a:rPr lang="en-US" kern="0" dirty="0" smtClean="0">
                <a:latin typeface="Cambria" panose="02040503050406030204" pitchFamily="18" charset="0"/>
              </a:rPr>
              <a:t> </a:t>
            </a:r>
            <a:r>
              <a:rPr lang="en-US" kern="0" dirty="0" err="1" smtClean="0">
                <a:latin typeface="Cambria" panose="02040503050406030204" pitchFamily="18" charset="0"/>
              </a:rPr>
              <a:t>memindai</a:t>
            </a:r>
            <a:r>
              <a:rPr lang="en-US" kern="0" dirty="0" smtClean="0">
                <a:latin typeface="Cambria" panose="02040503050406030204" pitchFamily="18" charset="0"/>
              </a:rPr>
              <a:t> QR </a:t>
            </a:r>
            <a:r>
              <a:rPr lang="en-US" i="1" kern="0" dirty="0" smtClean="0">
                <a:latin typeface="Cambria" panose="02040503050406030204" pitchFamily="18" charset="0"/>
              </a:rPr>
              <a:t>code</a:t>
            </a:r>
            <a:r>
              <a:rPr lang="en-US" kern="0" dirty="0" smtClean="0">
                <a:latin typeface="Cambria" panose="02040503050406030204" pitchFamily="18" charset="0"/>
              </a:rPr>
              <a:t> </a:t>
            </a:r>
            <a:r>
              <a:rPr lang="en-US" kern="0" dirty="0" err="1" smtClean="0">
                <a:latin typeface="Cambria" panose="02040503050406030204" pitchFamily="18" charset="0"/>
              </a:rPr>
              <a:t>berikut</a:t>
            </a:r>
            <a:r>
              <a:rPr lang="en-US" kern="0" dirty="0" smtClean="0">
                <a:latin typeface="Cambria" panose="02040503050406030204" pitchFamily="18" charset="0"/>
              </a:rPr>
              <a:t>.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mbria" panose="02040503050406030204" pitchFamily="18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433460" y="2043610"/>
            <a:ext cx="7432435" cy="3916437"/>
          </a:xfrm>
          <a:prstGeom prst="roundRect">
            <a:avLst>
              <a:gd name="adj" fmla="val 9699"/>
            </a:avLst>
          </a:prstGeom>
          <a:noFill/>
          <a:ln w="38100" cap="flat" cmpd="sng" algn="ctr">
            <a:solidFill>
              <a:srgbClr val="41719C"/>
            </a:solidFill>
            <a:prstDash val="sysDot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16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17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19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2131488" y="686694"/>
            <a:ext cx="42839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Membuat</a:t>
            </a:r>
            <a:r>
              <a:rPr kumimoji="0" lang="en-US" sz="2800" b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GUI </a:t>
            </a:r>
            <a:r>
              <a:rPr kumimoji="0" lang="en-US" sz="2800" b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dengan</a:t>
            </a:r>
            <a:r>
              <a:rPr kumimoji="0" lang="en-US" sz="2800" b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Java</a:t>
            </a:r>
            <a:endParaRPr kumimoji="0" lang="en-US" sz="28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465" y="3305563"/>
            <a:ext cx="2126424" cy="212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62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Silakan kerjakan 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Ruang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Kolaborasi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3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330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Male hand with a pen">
            <a:extLst>
              <a:ext uri="{FF2B5EF4-FFF2-40B4-BE49-F238E27FC236}">
                <a16:creationId xmlns="" xmlns:a16="http://schemas.microsoft.com/office/drawing/2014/main" id="{D000A8AD-4D98-75A9-97D2-BEE193B57D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6" b="10547"/>
          <a:stretch/>
        </p:blipFill>
        <p:spPr bwMode="auto">
          <a:xfrm>
            <a:off x="0" y="0"/>
            <a:ext cx="12192000" cy="6618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1" name="Pentagon 10"/>
          <p:cNvSpPr/>
          <p:nvPr/>
        </p:nvSpPr>
        <p:spPr>
          <a:xfrm rot="5400000">
            <a:off x="505374" y="546873"/>
            <a:ext cx="4670066" cy="3576320"/>
          </a:xfrm>
          <a:prstGeom prst="homePlate">
            <a:avLst/>
          </a:prstGeom>
          <a:solidFill>
            <a:srgbClr val="BDD7E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/>
          <p:cNvSpPr/>
          <p:nvPr/>
        </p:nvSpPr>
        <p:spPr>
          <a:xfrm>
            <a:off x="2458621" y="518475"/>
            <a:ext cx="763572" cy="7635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J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52248" y="1702790"/>
            <a:ext cx="3576320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Praktik</a:t>
            </a:r>
            <a:r>
              <a:rPr kumimoji="0" lang="en-US" sz="36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Lintas </a:t>
            </a:r>
            <a:r>
              <a:rPr kumimoji="0" lang="en-US" sz="3600" b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Bidang</a:t>
            </a:r>
            <a:endParaRPr kumimoji="0" lang="en-US" sz="3600" b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0512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/>
          <p:cNvGrpSpPr/>
          <p:nvPr/>
        </p:nvGrpSpPr>
        <p:grpSpPr>
          <a:xfrm>
            <a:off x="453955" y="715047"/>
            <a:ext cx="8205872" cy="6202378"/>
            <a:chOff x="1540634" y="314863"/>
            <a:chExt cx="10049516" cy="7118702"/>
          </a:xfrm>
        </p:grpSpPr>
        <p:sp>
          <p:nvSpPr>
            <p:cNvPr id="5" name="Google Shape;1616;p72"/>
            <p:cNvSpPr/>
            <p:nvPr/>
          </p:nvSpPr>
          <p:spPr>
            <a:xfrm rot="13959577">
              <a:off x="467038" y="2926746"/>
              <a:ext cx="5580415" cy="3433224"/>
            </a:xfrm>
            <a:custGeom>
              <a:avLst/>
              <a:gdLst/>
              <a:ahLst/>
              <a:cxnLst/>
              <a:rect l="l" t="t" r="r" b="b"/>
              <a:pathLst>
                <a:path w="59643" h="36694" extrusionOk="0">
                  <a:moveTo>
                    <a:pt x="6271" y="15779"/>
                  </a:moveTo>
                  <a:cubicBezTo>
                    <a:pt x="9374" y="14178"/>
                    <a:pt x="17513" y="18347"/>
                    <a:pt x="23150" y="11676"/>
                  </a:cubicBezTo>
                  <a:cubicBezTo>
                    <a:pt x="28787" y="5004"/>
                    <a:pt x="30455" y="1"/>
                    <a:pt x="37327" y="2302"/>
                  </a:cubicBezTo>
                  <a:cubicBezTo>
                    <a:pt x="44198" y="4571"/>
                    <a:pt x="43064" y="13410"/>
                    <a:pt x="47601" y="15779"/>
                  </a:cubicBezTo>
                  <a:cubicBezTo>
                    <a:pt x="52104" y="18147"/>
                    <a:pt x="59643" y="31690"/>
                    <a:pt x="43364" y="34192"/>
                  </a:cubicBezTo>
                  <a:cubicBezTo>
                    <a:pt x="27120" y="36694"/>
                    <a:pt x="10441" y="33158"/>
                    <a:pt x="5204" y="27520"/>
                  </a:cubicBezTo>
                  <a:cubicBezTo>
                    <a:pt x="0" y="21883"/>
                    <a:pt x="3136" y="17380"/>
                    <a:pt x="6271" y="15779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1542;p70"/>
            <p:cNvSpPr/>
            <p:nvPr/>
          </p:nvSpPr>
          <p:spPr>
            <a:xfrm>
              <a:off x="4451472" y="314863"/>
              <a:ext cx="2572026" cy="2268703"/>
            </a:xfrm>
            <a:custGeom>
              <a:avLst/>
              <a:gdLst/>
              <a:ahLst/>
              <a:cxnLst/>
              <a:rect l="l" t="t" r="r" b="b"/>
              <a:pathLst>
                <a:path w="13679" h="12066" extrusionOk="0">
                  <a:moveTo>
                    <a:pt x="7541" y="1"/>
                  </a:moveTo>
                  <a:cubicBezTo>
                    <a:pt x="7109" y="1"/>
                    <a:pt x="6648" y="24"/>
                    <a:pt x="6157" y="68"/>
                  </a:cubicBezTo>
                  <a:cubicBezTo>
                    <a:pt x="1981" y="443"/>
                    <a:pt x="28" y="3173"/>
                    <a:pt x="1" y="6385"/>
                  </a:cubicBezTo>
                  <a:cubicBezTo>
                    <a:pt x="598" y="10109"/>
                    <a:pt x="2003" y="12066"/>
                    <a:pt x="5300" y="12066"/>
                  </a:cubicBezTo>
                  <a:cubicBezTo>
                    <a:pt x="5700" y="12066"/>
                    <a:pt x="6128" y="12037"/>
                    <a:pt x="6585" y="11979"/>
                  </a:cubicBezTo>
                  <a:cubicBezTo>
                    <a:pt x="10680" y="11470"/>
                    <a:pt x="13678" y="9516"/>
                    <a:pt x="12822" y="4297"/>
                  </a:cubicBezTo>
                  <a:cubicBezTo>
                    <a:pt x="12326" y="1256"/>
                    <a:pt x="10731" y="1"/>
                    <a:pt x="7541" y="1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Google Shape;1543;p70"/>
            <p:cNvSpPr/>
            <p:nvPr/>
          </p:nvSpPr>
          <p:spPr>
            <a:xfrm rot="13587038">
              <a:off x="7732231" y="1332858"/>
              <a:ext cx="3865934" cy="3849904"/>
            </a:xfrm>
            <a:custGeom>
              <a:avLst/>
              <a:gdLst/>
              <a:ahLst/>
              <a:cxnLst/>
              <a:rect l="l" t="t" r="r" b="b"/>
              <a:pathLst>
                <a:path w="48235" h="48035" extrusionOk="0">
                  <a:moveTo>
                    <a:pt x="3770" y="17379"/>
                  </a:moveTo>
                  <a:cubicBezTo>
                    <a:pt x="7573" y="20948"/>
                    <a:pt x="10108" y="20948"/>
                    <a:pt x="20515" y="21349"/>
                  </a:cubicBezTo>
                  <a:cubicBezTo>
                    <a:pt x="30956" y="21782"/>
                    <a:pt x="19314" y="35525"/>
                    <a:pt x="27520" y="41797"/>
                  </a:cubicBezTo>
                  <a:cubicBezTo>
                    <a:pt x="35726" y="48034"/>
                    <a:pt x="48235" y="37827"/>
                    <a:pt x="48235" y="26986"/>
                  </a:cubicBezTo>
                  <a:cubicBezTo>
                    <a:pt x="48235" y="16145"/>
                    <a:pt x="35026" y="0"/>
                    <a:pt x="18080" y="867"/>
                  </a:cubicBezTo>
                  <a:cubicBezTo>
                    <a:pt x="1135" y="1768"/>
                    <a:pt x="1" y="13843"/>
                    <a:pt x="3770" y="17379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9" name="Google Shape;1812;p34"/>
          <p:cNvSpPr/>
          <p:nvPr/>
        </p:nvSpPr>
        <p:spPr>
          <a:xfrm>
            <a:off x="1392254" y="5784762"/>
            <a:ext cx="5648363" cy="404413"/>
          </a:xfrm>
          <a:prstGeom prst="ellipse">
            <a:avLst/>
          </a:prstGeom>
          <a:solidFill>
            <a:srgbClr val="2C3045">
              <a:alpha val="155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3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  <p:grpSp>
        <p:nvGrpSpPr>
          <p:cNvPr id="10" name="Google Shape;1813;p34"/>
          <p:cNvGrpSpPr/>
          <p:nvPr/>
        </p:nvGrpSpPr>
        <p:grpSpPr>
          <a:xfrm>
            <a:off x="1321909" y="851021"/>
            <a:ext cx="5789018" cy="4781948"/>
            <a:chOff x="628875" y="452264"/>
            <a:chExt cx="5732400" cy="4437703"/>
          </a:xfrm>
        </p:grpSpPr>
        <p:sp>
          <p:nvSpPr>
            <p:cNvPr id="11" name="Google Shape;1814;p34"/>
            <p:cNvSpPr/>
            <p:nvPr/>
          </p:nvSpPr>
          <p:spPr>
            <a:xfrm>
              <a:off x="692754" y="617499"/>
              <a:ext cx="5598899" cy="4272468"/>
            </a:xfrm>
            <a:prstGeom prst="roundRect">
              <a:avLst>
                <a:gd name="adj" fmla="val 5289"/>
              </a:avLst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12" name="Google Shape;1815;p34"/>
            <p:cNvSpPr/>
            <p:nvPr/>
          </p:nvSpPr>
          <p:spPr>
            <a:xfrm>
              <a:off x="628875" y="527550"/>
              <a:ext cx="5732400" cy="433500"/>
            </a:xfrm>
            <a:prstGeom prst="roundRect">
              <a:avLst>
                <a:gd name="adj" fmla="val 1320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grpSp>
          <p:nvGrpSpPr>
            <p:cNvPr id="13" name="Google Shape;1816;p34"/>
            <p:cNvGrpSpPr/>
            <p:nvPr/>
          </p:nvGrpSpPr>
          <p:grpSpPr>
            <a:xfrm>
              <a:off x="816950" y="452264"/>
              <a:ext cx="196200" cy="375250"/>
              <a:chOff x="816950" y="467150"/>
              <a:chExt cx="196200" cy="375250"/>
            </a:xfrm>
          </p:grpSpPr>
          <p:sp>
            <p:nvSpPr>
              <p:cNvPr id="50" name="Google Shape;1817;p34"/>
              <p:cNvSpPr/>
              <p:nvPr/>
            </p:nvSpPr>
            <p:spPr>
              <a:xfrm>
                <a:off x="816950" y="646200"/>
                <a:ext cx="196200" cy="196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51" name="Google Shape;1818;p34"/>
              <p:cNvSpPr/>
              <p:nvPr/>
            </p:nvSpPr>
            <p:spPr>
              <a:xfrm>
                <a:off x="871100" y="467150"/>
                <a:ext cx="87900" cy="310800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</p:grpSp>
        <p:grpSp>
          <p:nvGrpSpPr>
            <p:cNvPr id="14" name="Google Shape;1819;p34"/>
            <p:cNvGrpSpPr/>
            <p:nvPr/>
          </p:nvGrpSpPr>
          <p:grpSpPr>
            <a:xfrm>
              <a:off x="1244763" y="452264"/>
              <a:ext cx="196200" cy="375250"/>
              <a:chOff x="816950" y="467150"/>
              <a:chExt cx="196200" cy="375250"/>
            </a:xfrm>
          </p:grpSpPr>
          <p:sp>
            <p:nvSpPr>
              <p:cNvPr id="48" name="Google Shape;1820;p34"/>
              <p:cNvSpPr/>
              <p:nvPr/>
            </p:nvSpPr>
            <p:spPr>
              <a:xfrm>
                <a:off x="816950" y="646200"/>
                <a:ext cx="196200" cy="196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9" name="Google Shape;1821;p34"/>
              <p:cNvSpPr/>
              <p:nvPr/>
            </p:nvSpPr>
            <p:spPr>
              <a:xfrm>
                <a:off x="871100" y="467150"/>
                <a:ext cx="87900" cy="310800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</p:grpSp>
        <p:grpSp>
          <p:nvGrpSpPr>
            <p:cNvPr id="15" name="Google Shape;1822;p34"/>
            <p:cNvGrpSpPr/>
            <p:nvPr/>
          </p:nvGrpSpPr>
          <p:grpSpPr>
            <a:xfrm>
              <a:off x="1672575" y="452264"/>
              <a:ext cx="196200" cy="375250"/>
              <a:chOff x="816950" y="467150"/>
              <a:chExt cx="196200" cy="375250"/>
            </a:xfrm>
          </p:grpSpPr>
          <p:sp>
            <p:nvSpPr>
              <p:cNvPr id="46" name="Google Shape;1823;p34"/>
              <p:cNvSpPr/>
              <p:nvPr/>
            </p:nvSpPr>
            <p:spPr>
              <a:xfrm>
                <a:off x="816950" y="646200"/>
                <a:ext cx="196200" cy="196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7" name="Google Shape;1824;p34"/>
              <p:cNvSpPr/>
              <p:nvPr/>
            </p:nvSpPr>
            <p:spPr>
              <a:xfrm>
                <a:off x="871100" y="467150"/>
                <a:ext cx="87900" cy="310800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</p:grpSp>
        <p:grpSp>
          <p:nvGrpSpPr>
            <p:cNvPr id="16" name="Google Shape;1825;p34"/>
            <p:cNvGrpSpPr/>
            <p:nvPr/>
          </p:nvGrpSpPr>
          <p:grpSpPr>
            <a:xfrm>
              <a:off x="2100388" y="452264"/>
              <a:ext cx="196200" cy="375250"/>
              <a:chOff x="816950" y="467150"/>
              <a:chExt cx="196200" cy="375250"/>
            </a:xfrm>
          </p:grpSpPr>
          <p:sp>
            <p:nvSpPr>
              <p:cNvPr id="44" name="Google Shape;1826;p34"/>
              <p:cNvSpPr/>
              <p:nvPr/>
            </p:nvSpPr>
            <p:spPr>
              <a:xfrm>
                <a:off x="816950" y="646200"/>
                <a:ext cx="196200" cy="196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5" name="Google Shape;1827;p34"/>
              <p:cNvSpPr/>
              <p:nvPr/>
            </p:nvSpPr>
            <p:spPr>
              <a:xfrm>
                <a:off x="871100" y="467150"/>
                <a:ext cx="87900" cy="310800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</p:grpSp>
        <p:grpSp>
          <p:nvGrpSpPr>
            <p:cNvPr id="17" name="Google Shape;1828;p34"/>
            <p:cNvGrpSpPr/>
            <p:nvPr/>
          </p:nvGrpSpPr>
          <p:grpSpPr>
            <a:xfrm>
              <a:off x="2528200" y="452264"/>
              <a:ext cx="196200" cy="375250"/>
              <a:chOff x="816950" y="467150"/>
              <a:chExt cx="196200" cy="375250"/>
            </a:xfrm>
          </p:grpSpPr>
          <p:sp>
            <p:nvSpPr>
              <p:cNvPr id="42" name="Google Shape;1829;p34"/>
              <p:cNvSpPr/>
              <p:nvPr/>
            </p:nvSpPr>
            <p:spPr>
              <a:xfrm>
                <a:off x="816950" y="646200"/>
                <a:ext cx="196200" cy="196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3" name="Google Shape;1830;p34"/>
              <p:cNvSpPr/>
              <p:nvPr/>
            </p:nvSpPr>
            <p:spPr>
              <a:xfrm>
                <a:off x="871100" y="467150"/>
                <a:ext cx="87900" cy="310800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</p:grpSp>
        <p:grpSp>
          <p:nvGrpSpPr>
            <p:cNvPr id="18" name="Google Shape;1831;p34"/>
            <p:cNvGrpSpPr/>
            <p:nvPr/>
          </p:nvGrpSpPr>
          <p:grpSpPr>
            <a:xfrm>
              <a:off x="2956013" y="452264"/>
              <a:ext cx="196200" cy="375250"/>
              <a:chOff x="816950" y="467150"/>
              <a:chExt cx="196200" cy="375250"/>
            </a:xfrm>
          </p:grpSpPr>
          <p:sp>
            <p:nvSpPr>
              <p:cNvPr id="40" name="Google Shape;1832;p34"/>
              <p:cNvSpPr/>
              <p:nvPr/>
            </p:nvSpPr>
            <p:spPr>
              <a:xfrm>
                <a:off x="816950" y="646200"/>
                <a:ext cx="196200" cy="196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41" name="Google Shape;1833;p34"/>
              <p:cNvSpPr/>
              <p:nvPr/>
            </p:nvSpPr>
            <p:spPr>
              <a:xfrm>
                <a:off x="871100" y="467150"/>
                <a:ext cx="87900" cy="310800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</p:grpSp>
        <p:grpSp>
          <p:nvGrpSpPr>
            <p:cNvPr id="19" name="Google Shape;1834;p34"/>
            <p:cNvGrpSpPr/>
            <p:nvPr/>
          </p:nvGrpSpPr>
          <p:grpSpPr>
            <a:xfrm>
              <a:off x="3383825" y="452264"/>
              <a:ext cx="196200" cy="375250"/>
              <a:chOff x="816950" y="467150"/>
              <a:chExt cx="196200" cy="375250"/>
            </a:xfrm>
          </p:grpSpPr>
          <p:sp>
            <p:nvSpPr>
              <p:cNvPr id="38" name="Google Shape;1835;p34"/>
              <p:cNvSpPr/>
              <p:nvPr/>
            </p:nvSpPr>
            <p:spPr>
              <a:xfrm>
                <a:off x="816950" y="646200"/>
                <a:ext cx="196200" cy="196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39" name="Google Shape;1836;p34"/>
              <p:cNvSpPr/>
              <p:nvPr/>
            </p:nvSpPr>
            <p:spPr>
              <a:xfrm>
                <a:off x="871100" y="467150"/>
                <a:ext cx="87900" cy="310800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</p:grpSp>
        <p:grpSp>
          <p:nvGrpSpPr>
            <p:cNvPr id="20" name="Google Shape;1837;p34"/>
            <p:cNvGrpSpPr/>
            <p:nvPr/>
          </p:nvGrpSpPr>
          <p:grpSpPr>
            <a:xfrm>
              <a:off x="3811638" y="452264"/>
              <a:ext cx="196200" cy="375250"/>
              <a:chOff x="816950" y="467150"/>
              <a:chExt cx="196200" cy="375250"/>
            </a:xfrm>
          </p:grpSpPr>
          <p:sp>
            <p:nvSpPr>
              <p:cNvPr id="36" name="Google Shape;1838;p34"/>
              <p:cNvSpPr/>
              <p:nvPr/>
            </p:nvSpPr>
            <p:spPr>
              <a:xfrm>
                <a:off x="816950" y="646200"/>
                <a:ext cx="196200" cy="196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37" name="Google Shape;1839;p34"/>
              <p:cNvSpPr/>
              <p:nvPr/>
            </p:nvSpPr>
            <p:spPr>
              <a:xfrm>
                <a:off x="871100" y="467150"/>
                <a:ext cx="87900" cy="310800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</p:grpSp>
        <p:grpSp>
          <p:nvGrpSpPr>
            <p:cNvPr id="21" name="Google Shape;1840;p34"/>
            <p:cNvGrpSpPr/>
            <p:nvPr/>
          </p:nvGrpSpPr>
          <p:grpSpPr>
            <a:xfrm>
              <a:off x="4239450" y="452264"/>
              <a:ext cx="196200" cy="375250"/>
              <a:chOff x="816950" y="467150"/>
              <a:chExt cx="196200" cy="375250"/>
            </a:xfrm>
          </p:grpSpPr>
          <p:sp>
            <p:nvSpPr>
              <p:cNvPr id="34" name="Google Shape;1841;p34"/>
              <p:cNvSpPr/>
              <p:nvPr/>
            </p:nvSpPr>
            <p:spPr>
              <a:xfrm>
                <a:off x="816950" y="646200"/>
                <a:ext cx="196200" cy="196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35" name="Google Shape;1842;p34"/>
              <p:cNvSpPr/>
              <p:nvPr/>
            </p:nvSpPr>
            <p:spPr>
              <a:xfrm>
                <a:off x="871100" y="467150"/>
                <a:ext cx="87900" cy="310800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</p:grpSp>
        <p:grpSp>
          <p:nvGrpSpPr>
            <p:cNvPr id="22" name="Google Shape;1843;p34"/>
            <p:cNvGrpSpPr/>
            <p:nvPr/>
          </p:nvGrpSpPr>
          <p:grpSpPr>
            <a:xfrm>
              <a:off x="4667263" y="452264"/>
              <a:ext cx="196200" cy="375250"/>
              <a:chOff x="816950" y="467150"/>
              <a:chExt cx="196200" cy="375250"/>
            </a:xfrm>
          </p:grpSpPr>
          <p:sp>
            <p:nvSpPr>
              <p:cNvPr id="32" name="Google Shape;1844;p34"/>
              <p:cNvSpPr/>
              <p:nvPr/>
            </p:nvSpPr>
            <p:spPr>
              <a:xfrm>
                <a:off x="816950" y="646200"/>
                <a:ext cx="196200" cy="196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33" name="Google Shape;1845;p34"/>
              <p:cNvSpPr/>
              <p:nvPr/>
            </p:nvSpPr>
            <p:spPr>
              <a:xfrm>
                <a:off x="871100" y="467150"/>
                <a:ext cx="87900" cy="310800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</p:grpSp>
        <p:grpSp>
          <p:nvGrpSpPr>
            <p:cNvPr id="23" name="Google Shape;1846;p34"/>
            <p:cNvGrpSpPr/>
            <p:nvPr/>
          </p:nvGrpSpPr>
          <p:grpSpPr>
            <a:xfrm>
              <a:off x="5095075" y="452264"/>
              <a:ext cx="196200" cy="375250"/>
              <a:chOff x="816950" y="467150"/>
              <a:chExt cx="196200" cy="375250"/>
            </a:xfrm>
          </p:grpSpPr>
          <p:sp>
            <p:nvSpPr>
              <p:cNvPr id="30" name="Google Shape;1847;p34"/>
              <p:cNvSpPr/>
              <p:nvPr/>
            </p:nvSpPr>
            <p:spPr>
              <a:xfrm>
                <a:off x="816950" y="646200"/>
                <a:ext cx="196200" cy="196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31" name="Google Shape;1848;p34"/>
              <p:cNvSpPr/>
              <p:nvPr/>
            </p:nvSpPr>
            <p:spPr>
              <a:xfrm>
                <a:off x="871100" y="467150"/>
                <a:ext cx="87900" cy="310800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</p:grpSp>
        <p:grpSp>
          <p:nvGrpSpPr>
            <p:cNvPr id="24" name="Google Shape;1849;p34"/>
            <p:cNvGrpSpPr/>
            <p:nvPr/>
          </p:nvGrpSpPr>
          <p:grpSpPr>
            <a:xfrm>
              <a:off x="5522888" y="452264"/>
              <a:ext cx="196200" cy="375250"/>
              <a:chOff x="816950" y="467150"/>
              <a:chExt cx="196200" cy="375250"/>
            </a:xfrm>
          </p:grpSpPr>
          <p:sp>
            <p:nvSpPr>
              <p:cNvPr id="28" name="Google Shape;1850;p34"/>
              <p:cNvSpPr/>
              <p:nvPr/>
            </p:nvSpPr>
            <p:spPr>
              <a:xfrm>
                <a:off x="816950" y="646200"/>
                <a:ext cx="196200" cy="196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29" name="Google Shape;1851;p34"/>
              <p:cNvSpPr/>
              <p:nvPr/>
            </p:nvSpPr>
            <p:spPr>
              <a:xfrm>
                <a:off x="871100" y="467150"/>
                <a:ext cx="87900" cy="310800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</p:grpSp>
        <p:grpSp>
          <p:nvGrpSpPr>
            <p:cNvPr id="25" name="Google Shape;1852;p34"/>
            <p:cNvGrpSpPr/>
            <p:nvPr/>
          </p:nvGrpSpPr>
          <p:grpSpPr>
            <a:xfrm>
              <a:off x="5950700" y="452264"/>
              <a:ext cx="196200" cy="375250"/>
              <a:chOff x="816950" y="467150"/>
              <a:chExt cx="196200" cy="375250"/>
            </a:xfrm>
          </p:grpSpPr>
          <p:sp>
            <p:nvSpPr>
              <p:cNvPr id="26" name="Google Shape;1853;p34"/>
              <p:cNvSpPr/>
              <p:nvPr/>
            </p:nvSpPr>
            <p:spPr>
              <a:xfrm>
                <a:off x="816950" y="646200"/>
                <a:ext cx="196200" cy="196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27" name="Google Shape;1854;p34"/>
              <p:cNvSpPr/>
              <p:nvPr/>
            </p:nvSpPr>
            <p:spPr>
              <a:xfrm>
                <a:off x="871100" y="467150"/>
                <a:ext cx="87900" cy="310800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</p:grp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573446" y="1566451"/>
            <a:ext cx="530904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Setelah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mempelajari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teknik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pembuatan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program dengan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bahasa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pemrograman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Java,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peserta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didik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diharapkan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mampu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berkerja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sama dalam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kelompok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mengenali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mengidentifikasi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permasalahan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kehidupan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masyarakat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Masalah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tersebut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kemudian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dapat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diangkat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menjadi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tema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proyek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berbasis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informatika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bentuk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aplikasi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tepat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guna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grpSp>
        <p:nvGrpSpPr>
          <p:cNvPr id="61" name="Group 60"/>
          <p:cNvGrpSpPr/>
          <p:nvPr/>
        </p:nvGrpSpPr>
        <p:grpSpPr>
          <a:xfrm>
            <a:off x="8691405" y="528218"/>
            <a:ext cx="1959329" cy="4984079"/>
            <a:chOff x="8929476" y="529388"/>
            <a:chExt cx="2168452" cy="5516038"/>
          </a:xfrm>
          <a:noFill/>
        </p:grpSpPr>
        <p:sp>
          <p:nvSpPr>
            <p:cNvPr id="54" name="Rectangle 53"/>
            <p:cNvSpPr/>
            <p:nvPr/>
          </p:nvSpPr>
          <p:spPr>
            <a:xfrm>
              <a:off x="8941869" y="529388"/>
              <a:ext cx="2156059" cy="633023"/>
            </a:xfrm>
            <a:prstGeom prst="rect">
              <a:avLst/>
            </a:prstGeom>
            <a:grpFill/>
            <a:ln w="3810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 55"/>
            <p:cNvSpPr/>
            <p:nvPr/>
          </p:nvSpPr>
          <p:spPr>
            <a:xfrm>
              <a:off x="8941869" y="1484986"/>
              <a:ext cx="2156059" cy="633023"/>
            </a:xfrm>
            <a:prstGeom prst="rect">
              <a:avLst/>
            </a:prstGeom>
            <a:grpFill/>
            <a:ln w="3810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ectangle 56"/>
            <p:cNvSpPr/>
            <p:nvPr/>
          </p:nvSpPr>
          <p:spPr>
            <a:xfrm>
              <a:off x="8941869" y="2449753"/>
              <a:ext cx="2156059" cy="633023"/>
            </a:xfrm>
            <a:prstGeom prst="rect">
              <a:avLst/>
            </a:prstGeom>
            <a:grpFill/>
            <a:ln w="3810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57"/>
            <p:cNvSpPr/>
            <p:nvPr/>
          </p:nvSpPr>
          <p:spPr>
            <a:xfrm>
              <a:off x="8936039" y="3412964"/>
              <a:ext cx="2156059" cy="633023"/>
            </a:xfrm>
            <a:prstGeom prst="rect">
              <a:avLst/>
            </a:prstGeom>
            <a:grpFill/>
            <a:ln w="3810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58"/>
            <p:cNvSpPr/>
            <p:nvPr/>
          </p:nvSpPr>
          <p:spPr>
            <a:xfrm>
              <a:off x="8931245" y="4393037"/>
              <a:ext cx="2156059" cy="633023"/>
            </a:xfrm>
            <a:prstGeom prst="rect">
              <a:avLst/>
            </a:prstGeom>
            <a:grpFill/>
            <a:ln w="3810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 59"/>
            <p:cNvSpPr/>
            <p:nvPr/>
          </p:nvSpPr>
          <p:spPr>
            <a:xfrm>
              <a:off x="8929476" y="5412403"/>
              <a:ext cx="2156059" cy="633023"/>
            </a:xfrm>
            <a:prstGeom prst="rect">
              <a:avLst/>
            </a:prstGeom>
            <a:grpFill/>
            <a:ln w="3810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8678397" y="611290"/>
            <a:ext cx="19965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/>
              <a:t>Identifikasi</a:t>
            </a:r>
            <a:r>
              <a:rPr lang="en-US" sz="1600" dirty="0"/>
              <a:t> </a:t>
            </a:r>
            <a:r>
              <a:rPr lang="en-US" sz="1600" dirty="0" err="1"/>
              <a:t>Masalah</a:t>
            </a:r>
            <a:r>
              <a:rPr lang="en-US" sz="1600" dirty="0"/>
              <a:t> 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8667198" y="1476238"/>
            <a:ext cx="19965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/>
              <a:t>Mendesain</a:t>
            </a:r>
            <a:r>
              <a:rPr lang="en-US" sz="1600" dirty="0"/>
              <a:t> </a:t>
            </a:r>
            <a:r>
              <a:rPr lang="en-US" sz="1600" dirty="0" err="1"/>
              <a:t>Sistem</a:t>
            </a:r>
            <a:endParaRPr lang="en-US" sz="1600" dirty="0"/>
          </a:p>
        </p:txBody>
      </p:sp>
      <p:sp>
        <p:nvSpPr>
          <p:cNvPr id="64" name="TextBox 63"/>
          <p:cNvSpPr txBox="1"/>
          <p:nvPr/>
        </p:nvSpPr>
        <p:spPr>
          <a:xfrm>
            <a:off x="8667198" y="2244941"/>
            <a:ext cx="19965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/>
              <a:t>Menulis</a:t>
            </a:r>
            <a:r>
              <a:rPr lang="en-US" sz="1600" dirty="0"/>
              <a:t> </a:t>
            </a:r>
            <a:r>
              <a:rPr lang="en-US" sz="1600" dirty="0" err="1"/>
              <a:t>Kode</a:t>
            </a:r>
            <a:r>
              <a:rPr lang="en-US" sz="1600" dirty="0"/>
              <a:t> Program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8691405" y="3218081"/>
            <a:ext cx="19965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/>
              <a:t>Compile</a:t>
            </a:r>
            <a:r>
              <a:rPr lang="en-US" sz="1600" dirty="0"/>
              <a:t> </a:t>
            </a:r>
            <a:r>
              <a:rPr lang="en-US" sz="1600" dirty="0" err="1"/>
              <a:t>dan</a:t>
            </a:r>
            <a:r>
              <a:rPr lang="en-US" sz="1600" dirty="0"/>
              <a:t> </a:t>
            </a:r>
            <a:r>
              <a:rPr lang="en-US" sz="1600" i="1" dirty="0"/>
              <a:t>Testing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8626741" y="4006413"/>
            <a:ext cx="19965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/>
              <a:t>Implementasi</a:t>
            </a:r>
            <a:r>
              <a:rPr lang="en-US" sz="1600" dirty="0"/>
              <a:t> </a:t>
            </a:r>
            <a:r>
              <a:rPr lang="en-US" sz="1600" dirty="0" err="1"/>
              <a:t>dan</a:t>
            </a:r>
            <a:r>
              <a:rPr lang="en-US" sz="1600" dirty="0"/>
              <a:t> </a:t>
            </a:r>
            <a:r>
              <a:rPr lang="en-US" sz="1600" i="1" dirty="0"/>
              <a:t>Update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8693405" y="4909450"/>
            <a:ext cx="19965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/>
              <a:t>Training</a:t>
            </a:r>
            <a:r>
              <a:rPr lang="en-US" sz="1600" dirty="0"/>
              <a:t> </a:t>
            </a:r>
            <a:r>
              <a:rPr lang="en-US" sz="1600" dirty="0" err="1"/>
              <a:t>dan</a:t>
            </a:r>
            <a:r>
              <a:rPr lang="en-US" sz="1600" dirty="0"/>
              <a:t> </a:t>
            </a:r>
            <a:r>
              <a:rPr lang="en-US" sz="1600" dirty="0" err="1"/>
              <a:t>Sosialisasi</a:t>
            </a:r>
            <a:endParaRPr lang="en-US" sz="1600" dirty="0"/>
          </a:p>
        </p:txBody>
      </p:sp>
      <p:sp>
        <p:nvSpPr>
          <p:cNvPr id="68" name="Down Arrow 67"/>
          <p:cNvSpPr/>
          <p:nvPr/>
        </p:nvSpPr>
        <p:spPr>
          <a:xfrm>
            <a:off x="9518247" y="1078078"/>
            <a:ext cx="315783" cy="404836"/>
          </a:xfrm>
          <a:prstGeom prst="downArrow">
            <a:avLst/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Down Arrow 68"/>
          <p:cNvSpPr/>
          <p:nvPr/>
        </p:nvSpPr>
        <p:spPr>
          <a:xfrm>
            <a:off x="9531761" y="1948916"/>
            <a:ext cx="315783" cy="404836"/>
          </a:xfrm>
          <a:prstGeom prst="downArrow">
            <a:avLst/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Down Arrow 69"/>
          <p:cNvSpPr/>
          <p:nvPr/>
        </p:nvSpPr>
        <p:spPr>
          <a:xfrm>
            <a:off x="9538579" y="2837159"/>
            <a:ext cx="315783" cy="404836"/>
          </a:xfrm>
          <a:prstGeom prst="downArrow">
            <a:avLst/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Down Arrow 70"/>
          <p:cNvSpPr/>
          <p:nvPr/>
        </p:nvSpPr>
        <p:spPr>
          <a:xfrm>
            <a:off x="9531761" y="3667798"/>
            <a:ext cx="315783" cy="404836"/>
          </a:xfrm>
          <a:prstGeom prst="downArrow">
            <a:avLst/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Down Arrow 71"/>
          <p:cNvSpPr/>
          <p:nvPr/>
        </p:nvSpPr>
        <p:spPr>
          <a:xfrm>
            <a:off x="9518247" y="4604036"/>
            <a:ext cx="315783" cy="404836"/>
          </a:xfrm>
          <a:prstGeom prst="downArrow">
            <a:avLst/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8460604" y="5595562"/>
            <a:ext cx="24310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Bagan </a:t>
            </a:r>
            <a:r>
              <a:rPr lang="en-US" sz="1400" dirty="0" err="1">
                <a:latin typeface="Cambria" panose="02040503050406030204" pitchFamily="18" charset="0"/>
                <a:ea typeface="Cambria" panose="02040503050406030204" pitchFamily="18" charset="0"/>
              </a:rPr>
              <a:t>tahapan</a:t>
            </a:r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400" dirty="0" err="1">
                <a:latin typeface="Cambria" panose="02040503050406030204" pitchFamily="18" charset="0"/>
                <a:ea typeface="Cambria" panose="02040503050406030204" pitchFamily="18" charset="0"/>
              </a:rPr>
              <a:t>pengembangan</a:t>
            </a:r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400" dirty="0" err="1">
                <a:latin typeface="Cambria" panose="02040503050406030204" pitchFamily="18" charset="0"/>
                <a:ea typeface="Cambria" panose="02040503050406030204" pitchFamily="18" charset="0"/>
              </a:rPr>
              <a:t>aplikasi</a:t>
            </a:r>
            <a:endParaRPr lang="en-US" sz="1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74" name="Picture 7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91" y="4072158"/>
            <a:ext cx="1368659" cy="1368659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694905" y="4115506"/>
            <a:ext cx="29339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proyek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aplikasi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dalam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kehidupan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sehari-hari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dapat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dilihat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dengan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memindai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QR </a:t>
            </a:r>
            <a:r>
              <a:rPr lang="en-US" i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code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berikut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654078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Silakan kerjakan 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Ruang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Kolaborasi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4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593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1426</TotalTime>
  <Words>5436</Words>
  <Application>Microsoft Office PowerPoint</Application>
  <PresentationFormat>Widescreen</PresentationFormat>
  <Paragraphs>803</Paragraphs>
  <Slides>98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98</vt:i4>
      </vt:variant>
    </vt:vector>
  </HeadingPairs>
  <TitlesOfParts>
    <vt:vector size="115" baseType="lpstr">
      <vt:lpstr>游ゴシック Light</vt:lpstr>
      <vt:lpstr>Arial</vt:lpstr>
      <vt:lpstr>Calibri</vt:lpstr>
      <vt:lpstr>Calibri Light</vt:lpstr>
      <vt:lpstr>Cambria</vt:lpstr>
      <vt:lpstr>Century</vt:lpstr>
      <vt:lpstr>Courier New</vt:lpstr>
      <vt:lpstr>Gill Sans MT</vt:lpstr>
      <vt:lpstr>Hammersmith One</vt:lpstr>
      <vt:lpstr>Manjari</vt:lpstr>
      <vt:lpstr>Times New Roman</vt:lpstr>
      <vt:lpstr>Wingdings</vt:lpstr>
      <vt:lpstr>Office Theme</vt:lpstr>
      <vt:lpstr>1_Office Theme</vt:lpstr>
      <vt:lpstr>2_Office Theme</vt:lpstr>
      <vt:lpstr>3_Office Theme</vt:lpstr>
      <vt:lpstr>11_Office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Silahkan kerjakan Uji Kemampuan Diri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Silahkan kerjakan Uji Kemampuan Diri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Silahkan kerjakan Aktivitas Mandiri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Silahkan kerjakan Aktivitas Mandiri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Silakan kerjakan Yuk, Asah Literasimu! 1</vt:lpstr>
      <vt:lpstr>Silahkan kerjakan Uji Kemampuan Diri 3</vt:lpstr>
      <vt:lpstr>Silahkan kerjakan Ruang Kolaborasi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Silakan kerjakan Aktivitas Mandiri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Silakan kerjakan Aktivitas Mandiri 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Silakan kerjakan Aktivitas Mandiri 5</vt:lpstr>
      <vt:lpstr>PowerPoint Presentation</vt:lpstr>
      <vt:lpstr>PowerPoint Presentation</vt:lpstr>
      <vt:lpstr>PowerPoint Presentation</vt:lpstr>
      <vt:lpstr>PowerPoint Presentation</vt:lpstr>
      <vt:lpstr>Silakan kerjakan Yuk, Asah Literasimu!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Silakan kerjakan Aktivitas Mandiri 6</vt:lpstr>
      <vt:lpstr>PowerPoint Presentation</vt:lpstr>
      <vt:lpstr>PowerPoint Presentation</vt:lpstr>
      <vt:lpstr>PowerPoint Presentation</vt:lpstr>
      <vt:lpstr>Silakan kerjakan Ruang Kolaborasi 3</vt:lpstr>
      <vt:lpstr>PowerPoint Presentation</vt:lpstr>
      <vt:lpstr>PowerPoint Presentation</vt:lpstr>
      <vt:lpstr>Silakan kerjakan Ruang Kolaborasi 4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BAB 5</dc:title>
  <dc:creator>rakhm</dc:creator>
  <cp:lastModifiedBy>Hartico Caesario Octama</cp:lastModifiedBy>
  <cp:revision>188</cp:revision>
  <dcterms:created xsi:type="dcterms:W3CDTF">2022-07-09T15:31:44Z</dcterms:created>
  <dcterms:modified xsi:type="dcterms:W3CDTF">2022-08-19T01:52:50Z</dcterms:modified>
</cp:coreProperties>
</file>